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60" r:id="rId4"/>
    <p:sldId id="259" r:id="rId5"/>
    <p:sldId id="261" r:id="rId6"/>
    <p:sldId id="274" r:id="rId7"/>
    <p:sldId id="267" r:id="rId8"/>
    <p:sldId id="265" r:id="rId9"/>
    <p:sldId id="266" r:id="rId10"/>
    <p:sldId id="264" r:id="rId11"/>
    <p:sldId id="262" r:id="rId12"/>
    <p:sldId id="282" r:id="rId13"/>
    <p:sldId id="281" r:id="rId14"/>
    <p:sldId id="269" r:id="rId15"/>
    <p:sldId id="270" r:id="rId16"/>
    <p:sldId id="275" r:id="rId17"/>
    <p:sldId id="277" r:id="rId18"/>
    <p:sldId id="276" r:id="rId19"/>
    <p:sldId id="278" r:id="rId20"/>
    <p:sldId id="279" r:id="rId21"/>
    <p:sldId id="280" r:id="rId22"/>
    <p:sldId id="271" r:id="rId23"/>
    <p:sldId id="263" r:id="rId24"/>
    <p:sldId id="272" r:id="rId25"/>
    <p:sldId id="283" r:id="rId26"/>
    <p:sldId id="27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96062992125982"/>
          <c:y val="0.18348388743073998"/>
          <c:w val="0.85591509390007725"/>
          <c:h val="0.65886956838728494"/>
        </c:manualLayout>
      </c:layout>
      <c:lineChart>
        <c:grouping val="standard"/>
        <c:varyColors val="0"/>
        <c:ser>
          <c:idx val="0"/>
          <c:order val="0"/>
          <c:tx>
            <c:v>Отпуск теплоэнергии с коллекторов ТЭС</c:v>
          </c:tx>
          <c:marker>
            <c:symbol val="circle"/>
            <c:size val="6"/>
            <c:spPr>
              <a:ln>
                <a:solidFill>
                  <a:schemeClr val="bg1"/>
                </a:solidFill>
              </a:ln>
            </c:spPr>
          </c:marker>
          <c:dLbls>
            <c:dLbl>
              <c:idx val="0"/>
              <c:layout>
                <c:manualLayout>
                  <c:x val="-3.3562554680664915E-2"/>
                  <c:y val="-4.34375911344425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653208939572434E-3"/>
                  <c:y val="-2.1207116717147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8822197778204012E-3"/>
                  <c:y val="-3.75139343161444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931635348863858E-17"/>
                  <c:y val="-2.1207116717147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8822197778204419E-3"/>
                  <c:y val="-3.1454758111245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930641787914485E-3"/>
                  <c:y val="-2.4236704819597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163302234893117E-2"/>
                  <c:y val="-2.4236704819597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3489906704679356E-2"/>
                  <c:y val="2.7266292922047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4743503353649388E-2"/>
                  <c:y val="-3.44843462136947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1257246257700745E-2"/>
                  <c:y val="2.7266292922047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024585810722078E-2"/>
                  <c:y val="-3.6355057229396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3674145141563895E-2"/>
                  <c:y val="2.61074158352992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2420548492593795E-2"/>
                  <c:y val="-3.3325469126946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5628623128850359E-2"/>
                  <c:y val="-2.7266292922047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3674145141563895E-2"/>
                  <c:y val="-2.84251700087953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3.5722567151657954E-2"/>
                  <c:y val="-3.3325469126946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3.3674145141563895E-2"/>
                  <c:y val="-3.1454758111245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3.1257246257700745E-2"/>
                  <c:y val="-2.4236704819597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3.1257246257700745E-2"/>
                  <c:y val="-1.81775286146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2.9208824247606607E-2"/>
                  <c:y val="-3.1454758111245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Лист1!$A$19:$A$40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cat>
          <c:val>
            <c:numRef>
              <c:f>Лист1!$I$19:$I$40</c:f>
              <c:numCache>
                <c:formatCode>0.0</c:formatCode>
                <c:ptCount val="22"/>
                <c:pt idx="0">
                  <c:v>725.28069200000004</c:v>
                </c:pt>
                <c:pt idx="1">
                  <c:v>694.00297</c:v>
                </c:pt>
                <c:pt idx="2">
                  <c:v>611.344742</c:v>
                </c:pt>
                <c:pt idx="3">
                  <c:v>562.29911400000003</c:v>
                </c:pt>
                <c:pt idx="4">
                  <c:v>550.13379400000053</c:v>
                </c:pt>
                <c:pt idx="5">
                  <c:v>526.71968600000002</c:v>
                </c:pt>
                <c:pt idx="6">
                  <c:v>513.89076699999998</c:v>
                </c:pt>
                <c:pt idx="7">
                  <c:v>496.40805299999869</c:v>
                </c:pt>
                <c:pt idx="8">
                  <c:v>490.365658</c:v>
                </c:pt>
                <c:pt idx="9">
                  <c:v>494.04055</c:v>
                </c:pt>
                <c:pt idx="10">
                  <c:v>480.12279000000001</c:v>
                </c:pt>
                <c:pt idx="11">
                  <c:v>480.158569</c:v>
                </c:pt>
                <c:pt idx="12">
                  <c:v>474.24418900000001</c:v>
                </c:pt>
                <c:pt idx="13">
                  <c:v>474.40884999999969</c:v>
                </c:pt>
                <c:pt idx="14">
                  <c:v>501.85173299999963</c:v>
                </c:pt>
                <c:pt idx="15">
                  <c:v>488.03241000000003</c:v>
                </c:pt>
                <c:pt idx="16">
                  <c:v>458.44039899999899</c:v>
                </c:pt>
                <c:pt idx="17">
                  <c:v>462.70857899999726</c:v>
                </c:pt>
                <c:pt idx="18">
                  <c:v>474.077651</c:v>
                </c:pt>
                <c:pt idx="19">
                  <c:v>461.16986100000355</c:v>
                </c:pt>
                <c:pt idx="20">
                  <c:v>478.41517099999737</c:v>
                </c:pt>
                <c:pt idx="21">
                  <c:v>467.20973699999894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817088"/>
        <c:axId val="89818624"/>
      </c:lineChart>
      <c:catAx>
        <c:axId val="8981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3900000" vert="horz"/>
          <a:lstStyle/>
          <a:p>
            <a:pPr>
              <a:defRPr/>
            </a:pPr>
            <a:endParaRPr lang="ru-RU"/>
          </a:p>
        </c:txPr>
        <c:crossAx val="89818624"/>
        <c:crosses val="autoZero"/>
        <c:auto val="1"/>
        <c:lblAlgn val="ctr"/>
        <c:lblOffset val="100"/>
        <c:noMultiLvlLbl val="0"/>
      </c:catAx>
      <c:valAx>
        <c:axId val="89818624"/>
        <c:scaling>
          <c:orientation val="minMax"/>
          <c:min val="4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 Гкал</a:t>
                </a:r>
              </a:p>
            </c:rich>
          </c:tx>
          <c:layout>
            <c:manualLayout>
              <c:xMode val="edge"/>
              <c:yMode val="edge"/>
              <c:x val="3.0555555555555652E-2"/>
              <c:y val="6.799941673957442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898170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903458181000096"/>
          <c:y val="8.4690688445847748E-2"/>
          <c:w val="0.74951681930667979"/>
          <c:h val="0.72582643528759694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chemeClr val="bg1"/>
                </a:solidFill>
                <a:prstDash val="solid"/>
              </a:ln>
            </c:spPr>
          </c:marker>
          <c:cat>
            <c:numRef>
              <c:f>'График температур'!$B$2:$B$16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'График температур'!$D$2:$D$16</c:f>
              <c:numCache>
                <c:formatCode>0.00</c:formatCode>
                <c:ptCount val="15"/>
                <c:pt idx="0">
                  <c:v>4.5</c:v>
                </c:pt>
                <c:pt idx="1">
                  <c:v>4.6166666666666663</c:v>
                </c:pt>
                <c:pt idx="2">
                  <c:v>4.2833333333333536</c:v>
                </c:pt>
                <c:pt idx="3">
                  <c:v>4.5583333333333433</c:v>
                </c:pt>
                <c:pt idx="4">
                  <c:v>4.4249999999999945</c:v>
                </c:pt>
                <c:pt idx="5">
                  <c:v>4.6333333333333506</c:v>
                </c:pt>
                <c:pt idx="6">
                  <c:v>4.3333333333333517</c:v>
                </c:pt>
                <c:pt idx="7">
                  <c:v>3.8416666666666668</c:v>
                </c:pt>
                <c:pt idx="8">
                  <c:v>5.1916666666666664</c:v>
                </c:pt>
                <c:pt idx="9">
                  <c:v>5.2416666666666734</c:v>
                </c:pt>
                <c:pt idx="10">
                  <c:v>3.7666666666666671</c:v>
                </c:pt>
                <c:pt idx="11">
                  <c:v>3.79</c:v>
                </c:pt>
                <c:pt idx="12">
                  <c:v>4</c:v>
                </c:pt>
                <c:pt idx="13">
                  <c:v>4</c:v>
                </c:pt>
                <c:pt idx="14">
                  <c:v>4.7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86336"/>
        <c:axId val="35088256"/>
      </c:lineChart>
      <c:catAx>
        <c:axId val="3508633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5088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08825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ru-RU" sz="900"/>
                  <a:t>Среднегодовая температура по России  °С</a:t>
                </a:r>
              </a:p>
            </c:rich>
          </c:tx>
          <c:layout>
            <c:manualLayout>
              <c:xMode val="edge"/>
              <c:yMode val="edge"/>
              <c:x val="2.0869565217391316E-2"/>
              <c:y val="9.8572384334311244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508633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0.27826</cdr:x>
      <cdr:y>0.46143</cdr:y>
    </cdr:from>
    <cdr:to>
      <cdr:x>0.82576</cdr:x>
      <cdr:y>0.55944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6723" y="1092634"/>
          <a:ext cx="2393986" cy="23207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 Narrow"/>
            </a:defRPr>
          </a:lvl1pPr>
          <a:lvl2pPr marL="457200" indent="0">
            <a:defRPr sz="1100">
              <a:latin typeface="Arial Narrow"/>
            </a:defRPr>
          </a:lvl2pPr>
          <a:lvl3pPr marL="914400" indent="0">
            <a:defRPr sz="1100">
              <a:latin typeface="Arial Narrow"/>
            </a:defRPr>
          </a:lvl3pPr>
          <a:lvl4pPr marL="1371600" indent="0">
            <a:defRPr sz="1100">
              <a:latin typeface="Arial Narrow"/>
            </a:defRPr>
          </a:lvl4pPr>
          <a:lvl5pPr marL="1828800" indent="0">
            <a:defRPr sz="1100">
              <a:latin typeface="Arial Narrow"/>
            </a:defRPr>
          </a:lvl5pPr>
          <a:lvl6pPr marL="2286000" indent="0">
            <a:defRPr sz="1100">
              <a:latin typeface="Arial Narrow"/>
            </a:defRPr>
          </a:lvl6pPr>
          <a:lvl7pPr marL="2743200" indent="0">
            <a:defRPr sz="1100">
              <a:latin typeface="Arial Narrow"/>
            </a:defRPr>
          </a:lvl7pPr>
          <a:lvl8pPr marL="3200400" indent="0">
            <a:defRPr sz="1100">
              <a:latin typeface="Arial Narrow"/>
            </a:defRPr>
          </a:lvl8pPr>
          <a:lvl9pPr marL="3657600" indent="0">
            <a:defRPr sz="1100">
              <a:latin typeface="Arial Narrow"/>
            </a:defRPr>
          </a:lvl9pPr>
        </a:lstStyle>
        <a:p xmlns:a="http://schemas.openxmlformats.org/drawingml/2006/main">
          <a:r>
            <a:rPr lang="ru-RU" sz="1100" dirty="0" smtClean="0"/>
            <a:t>Среднегодовая  </a:t>
          </a:r>
          <a:r>
            <a:rPr lang="en-US" dirty="0" smtClean="0"/>
            <a:t>t °C  </a:t>
          </a:r>
          <a:r>
            <a:rPr lang="ru-RU" dirty="0" smtClean="0"/>
            <a:t>за 15 лет </a:t>
          </a:r>
          <a:r>
            <a:rPr lang="en-US" dirty="0" smtClean="0"/>
            <a:t>=</a:t>
          </a:r>
          <a:r>
            <a:rPr lang="ru-RU" dirty="0" smtClean="0"/>
            <a:t> + </a:t>
          </a:r>
          <a:r>
            <a:rPr lang="en-US" dirty="0" smtClean="0"/>
            <a:t>4.</a:t>
          </a:r>
          <a:r>
            <a:rPr lang="ru-RU" dirty="0" smtClean="0"/>
            <a:t>39</a:t>
          </a:r>
          <a:r>
            <a:rPr lang="en-US" dirty="0" smtClean="0"/>
            <a:t>°C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9BF10-6237-4FAB-9EAE-D8478F3A7A48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9B16B-DF8D-427B-A523-A7DB3FC95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39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5230A-B3E0-4E7B-AED1-913C8806467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5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49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97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98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14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73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99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97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81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1B8AF-EA1B-4F92-911B-6E698B5AC7BA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3F66D-E6E3-4404-8995-CD27C8FC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84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Актуальные </a:t>
            </a:r>
            <a:r>
              <a:rPr lang="ru-RU" dirty="0"/>
              <a:t>вопросы экономики </a:t>
            </a:r>
            <a:r>
              <a:rPr lang="ru-RU" dirty="0" smtClean="0"/>
              <a:t>РСО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Москва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11 декабря 2015 года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Рисунок 7" descr="Марэк2!!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661248"/>
            <a:ext cx="1211580" cy="866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477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260648"/>
            <a:ext cx="9144000" cy="69269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4. Реальность </a:t>
            </a:r>
            <a:r>
              <a:rPr lang="ru-RU" sz="2800" b="1" dirty="0"/>
              <a:t>принятых и проектируемых норм законодательства влиять на экономику РСО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8064895" cy="5400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307-ФЗ Об укреплении платёжной дисциплины потребителей энергоресурсов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115-ФЗ Концессия  </a:t>
            </a:r>
            <a:r>
              <a:rPr lang="ru-RU" sz="1800" dirty="0" smtClean="0">
                <a:solidFill>
                  <a:schemeClr val="tx1"/>
                </a:solidFill>
              </a:rPr>
              <a:t>(900 договоров и только 24 с инвестициями)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Альтернативная котельная </a:t>
            </a:r>
            <a:r>
              <a:rPr lang="ru-RU" sz="1800" dirty="0" smtClean="0">
                <a:solidFill>
                  <a:schemeClr val="tx1"/>
                </a:solidFill>
              </a:rPr>
              <a:t>(Распоряжение Правительства РФ № 1949-р)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Прямой договор </a:t>
            </a:r>
            <a:r>
              <a:rPr lang="ru-RU" sz="1800" dirty="0" smtClean="0">
                <a:solidFill>
                  <a:schemeClr val="tx1"/>
                </a:solidFill>
              </a:rPr>
              <a:t>(Жилищный Кодекс)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Отмена </a:t>
            </a:r>
            <a:r>
              <a:rPr lang="ru-RU" dirty="0" err="1" smtClean="0">
                <a:solidFill>
                  <a:schemeClr val="tx1"/>
                </a:solidFill>
              </a:rPr>
              <a:t>соц.нормы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(электроэнергия)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260648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307-ФЗ Об укреплении платёжной дисциплины потребителей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064895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568951" cy="511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229200"/>
            <a:ext cx="1944216" cy="115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38" y="332656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dirty="0"/>
              <a:t>307-ФЗ Об укреплении платёжной дисциплины потребителей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8064895" cy="489654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Что ущемляет РСО?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1. Несоизмеримый размер гарантий по отношению к потребителям - неплательщикам и к самой РСО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Непропорциональный процент пени по отношению к населению и приравненным к населению группам (ТСЖ и ЖСК)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1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23337" y="510680"/>
            <a:ext cx="2088232" cy="6120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Инициатор конкурса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2884" y="2454896"/>
            <a:ext cx="2088232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ОМС, субъект (уполномоченный орган)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flipH="1">
            <a:off x="4457000" y="1122748"/>
            <a:ext cx="10453" cy="13321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57000" y="1041738"/>
            <a:ext cx="2677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с проектом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концессионного соглашения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Соединительная линия уступом 11"/>
          <p:cNvCxnSpPr>
            <a:stCxn id="5" idx="1"/>
            <a:endCxn id="4" idx="1"/>
          </p:cNvCxnSpPr>
          <p:nvPr/>
        </p:nvCxnSpPr>
        <p:spPr>
          <a:xfrm rot="10800000" flipH="1">
            <a:off x="3412883" y="816714"/>
            <a:ext cx="10453" cy="2106234"/>
          </a:xfrm>
          <a:prstGeom prst="bentConnector3">
            <a:avLst>
              <a:gd name="adj1" fmla="val -2186932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33914" y="1149460"/>
            <a:ext cx="11369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хема тс,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дней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512" y="3980873"/>
            <a:ext cx="2703048" cy="830997"/>
          </a:xfrm>
          <a:prstGeom prst="rect">
            <a:avLst/>
          </a:prstGeom>
          <a:noFill/>
          <a:ln>
            <a:solidFill>
              <a:srgbClr val="00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возможно заключение КС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предложенных условиях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02815" y="3967153"/>
            <a:ext cx="2715872" cy="830997"/>
          </a:xfrm>
          <a:prstGeom prst="rect">
            <a:avLst/>
          </a:prstGeom>
          <a:noFill/>
          <a:ln>
            <a:solidFill>
              <a:srgbClr val="000000"/>
            </a:solidFill>
            <a:prstDash val="sysDash"/>
          </a:ln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б) возможно заключение КС </a:t>
            </a:r>
          </a:p>
          <a:p>
            <a:r>
              <a:rPr lang="ru-RU" dirty="0"/>
              <a:t>на иных условиях </a:t>
            </a:r>
          </a:p>
          <a:p>
            <a:r>
              <a:rPr lang="ru-RU" dirty="0"/>
              <a:t>(ч. 4.8 ст.37 115-ФЗ)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23027" y="3980873"/>
            <a:ext cx="2841461" cy="830997"/>
          </a:xfrm>
          <a:prstGeom prst="rect">
            <a:avLst/>
          </a:prstGeom>
          <a:noFill/>
          <a:ln>
            <a:solidFill>
              <a:srgbClr val="0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заключение КС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(указание  причин отказа) </a:t>
            </a:r>
          </a:p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(ч. 4.6 ст. 37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115-ФЗ)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Соединительная линия уступом 31"/>
          <p:cNvCxnSpPr>
            <a:stCxn id="5" idx="2"/>
            <a:endCxn id="24" idx="0"/>
          </p:cNvCxnSpPr>
          <p:nvPr/>
        </p:nvCxnSpPr>
        <p:spPr>
          <a:xfrm rot="5400000">
            <a:off x="2699082" y="2222954"/>
            <a:ext cx="589873" cy="2925964"/>
          </a:xfrm>
          <a:prstGeom prst="bentConnector3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stCxn id="5" idx="2"/>
            <a:endCxn id="30" idx="0"/>
          </p:cNvCxnSpPr>
          <p:nvPr/>
        </p:nvCxnSpPr>
        <p:spPr>
          <a:xfrm rot="16200000" flipH="1">
            <a:off x="5705443" y="2142557"/>
            <a:ext cx="589873" cy="3086758"/>
          </a:xfrm>
          <a:prstGeom prst="bentConnector3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5" idx="2"/>
            <a:endCxn id="29" idx="0"/>
          </p:cNvCxnSpPr>
          <p:nvPr/>
        </p:nvCxnSpPr>
        <p:spPr>
          <a:xfrm>
            <a:off x="4457000" y="3391000"/>
            <a:ext cx="3751" cy="576153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9512" y="4797152"/>
            <a:ext cx="26971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Размещение информации на сайте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Ожидание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 дней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02815" y="4838528"/>
            <a:ext cx="2697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Переговоры с инициатором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Новое предложение</a:t>
            </a:r>
          </a:p>
        </p:txBody>
      </p:sp>
      <p:cxnSp>
        <p:nvCxnSpPr>
          <p:cNvPr id="45" name="Соединительная линия уступом 44"/>
          <p:cNvCxnSpPr/>
          <p:nvPr/>
        </p:nvCxnSpPr>
        <p:spPr>
          <a:xfrm rot="10800000">
            <a:off x="1115617" y="5212650"/>
            <a:ext cx="1987199" cy="304582"/>
          </a:xfrm>
          <a:prstGeom prst="bentConnector3">
            <a:avLst>
              <a:gd name="adj1" fmla="val 40526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79512" y="6021288"/>
            <a:ext cx="8122929" cy="646331"/>
          </a:xfrm>
          <a:prstGeom prst="rect">
            <a:avLst/>
          </a:prstGeom>
          <a:noFill/>
          <a:ln>
            <a:solidFill>
              <a:srgbClr val="000000"/>
            </a:solidFill>
            <a:prstDash val="lgDashDot"/>
          </a:ln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иных заявок =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1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(ч. 4.9 ст.37)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иных заявок = определение инициатора победителем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конкурса 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1528086" y="5589240"/>
            <a:ext cx="1" cy="3571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69317" y="578096"/>
            <a:ext cx="3320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вступили в силу 01.05.15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242319" y="2454896"/>
            <a:ext cx="1722169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регулирования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>
            <a:stCxn id="5" idx="3"/>
            <a:endCxn id="52" idx="1"/>
          </p:cNvCxnSpPr>
          <p:nvPr/>
        </p:nvCxnSpPr>
        <p:spPr>
          <a:xfrm>
            <a:off x="5501116" y="2922948"/>
            <a:ext cx="1741203" cy="0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05643" y="2396044"/>
            <a:ext cx="1437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согласование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Соединительная линия уступом 61"/>
          <p:cNvCxnSpPr/>
          <p:nvPr/>
        </p:nvCxnSpPr>
        <p:spPr>
          <a:xfrm rot="16200000" flipV="1">
            <a:off x="6472889" y="618993"/>
            <a:ext cx="12700" cy="3646404"/>
          </a:xfrm>
          <a:prstGeom prst="bentConnector3">
            <a:avLst>
              <a:gd name="adj1" fmla="val 16941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017019" y="1734522"/>
            <a:ext cx="373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или отказ в согласовании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изм. параметров и темпа роста НВВ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Соединительная линия уступом 72"/>
          <p:cNvCxnSpPr/>
          <p:nvPr/>
        </p:nvCxnSpPr>
        <p:spPr>
          <a:xfrm rot="5400000" flipH="1" flipV="1">
            <a:off x="4411611" y="3880657"/>
            <a:ext cx="2517046" cy="7561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267744" y="110571"/>
            <a:ext cx="652166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Заключение конкурса по предложению инициатора конкурса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279848"/>
            <a:ext cx="1654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115-ФЗ Концессия  510 ППРФ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661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768" y="260648"/>
            <a:ext cx="9144000" cy="692695"/>
          </a:xfrm>
        </p:spPr>
        <p:txBody>
          <a:bodyPr>
            <a:noAutofit/>
          </a:bodyPr>
          <a:lstStyle/>
          <a:p>
            <a:pPr marL="457200" indent="-457200"/>
            <a:r>
              <a:rPr lang="ru-RU" sz="2800" b="1" dirty="0" smtClean="0">
                <a:solidFill>
                  <a:schemeClr val="tx1"/>
                </a:solidFill>
              </a:rPr>
              <a:t>Альтернативная котельная (Распоряжение Правительства РФ № 1949-р)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856984" cy="540060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Величины составляющих используемых при расчете уровня тарифа “альтернативной ко-тельной”  (топливо, электроэнергия, стоимость оборудования и т.д.) изменяются по несвязанным рыночным правилам и не могут обеспечить долговременный тарифный ориентир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Для систем теплоснабжения на основе котельных нет необходимости ориентироваться на тариф абстрактной котельной, проще и эффективнее применить метод аналогов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Передача функций разделения тарифа на составляющие единой теплоснабжающей </a:t>
            </a:r>
            <a:r>
              <a:rPr lang="ru-RU" dirty="0" err="1" smtClean="0">
                <a:solidFill>
                  <a:schemeClr val="tx1"/>
                </a:solidFill>
              </a:rPr>
              <a:t>орга-низации</a:t>
            </a:r>
            <a:r>
              <a:rPr lang="ru-RU" dirty="0" smtClean="0">
                <a:solidFill>
                  <a:schemeClr val="tx1"/>
                </a:solidFill>
              </a:rPr>
              <a:t> неизбежно приведет к злоупотреблениям монопольным положением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Ограничение доступа  потенциальных инвесторов предлагающих замещение существующей системы с тарифом ниже “альтернативной котельной”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При усреднении тарифа для всех поставщиков тепла, муниципалитет теряет стимулы к развитию ТЭЦ на своей территории, так как преференций для городских покупателей электроэнергии правила ОРЭМ не предусматривают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9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188640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«Прямой договор» </a:t>
            </a:r>
            <a:r>
              <a:rPr lang="ru-RU" sz="2200" dirty="0" smtClean="0"/>
              <a:t>(проект Жилищный Кодекс)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80728"/>
            <a:ext cx="8064895" cy="86409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i="1" u="sng" dirty="0" smtClean="0">
                <a:solidFill>
                  <a:schemeClr val="tx1"/>
                </a:solidFill>
              </a:rPr>
              <a:t>Нечёткость и противоречивость норм усложнит судебные тяжбы РСО с неплательщиками</a:t>
            </a:r>
            <a:r>
              <a:rPr lang="en-US" i="1" u="sng" dirty="0" smtClean="0">
                <a:solidFill>
                  <a:schemeClr val="tx1"/>
                </a:solidFill>
              </a:rPr>
              <a:t>:</a:t>
            </a:r>
            <a:endParaRPr lang="ru-RU" i="1" u="sng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132856"/>
            <a:ext cx="77048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Поставка коммунального ресурса  или обеспечение по договору снабжения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Предоставление коммунальной услуги заменено на поставки в МКД и ЖД коммунального ресурса-коммунальная услуга= ресурс +обслуживание и ремонт внутридомовых сетей и оборудования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Плата за КУ вносится РСО за поставки по договору снабжения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Ограничение поставки ресурса связано с неплатежами за ЖКУ без указания точки поставки и ГБП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Договор снабжения заключается УК с РСО от имени собственников (кто в </a:t>
            </a:r>
            <a:r>
              <a:rPr lang="ru-RU" sz="2000" dirty="0" err="1" smtClean="0"/>
              <a:t>СУДе</a:t>
            </a:r>
            <a:r>
              <a:rPr lang="ru-RU" sz="2000" dirty="0" smtClean="0"/>
              <a:t> ответчик?)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И т.д.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9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" y="1"/>
            <a:ext cx="9143998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РСО в МКД не ЭСО</a:t>
            </a:r>
            <a:endParaRPr lang="ru-RU" dirty="0"/>
          </a:p>
        </p:txBody>
      </p:sp>
      <p:sp>
        <p:nvSpPr>
          <p:cNvPr id="117" name="Rectangle 2"/>
          <p:cNvSpPr>
            <a:spLocks noChangeArrowheads="1"/>
          </p:cNvSpPr>
          <p:nvPr/>
        </p:nvSpPr>
        <p:spPr bwMode="auto">
          <a:xfrm>
            <a:off x="457200" y="685800"/>
            <a:ext cx="8534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FFFF">
                        <a:alpha val="53000"/>
                      </a:srgbClr>
                    </a:gs>
                    <a:gs pos="100000">
                      <a:srgbClr val="6666FF">
                        <a:alpha val="5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8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838200" y="838200"/>
            <a:ext cx="7772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US" altLang="en-US" sz="2000">
              <a:solidFill>
                <a:srgbClr val="3636A2"/>
              </a:solidFill>
              <a:latin typeface="Tahoma" pitchFamily="34" charset="0"/>
            </a:endParaRPr>
          </a:p>
        </p:txBody>
      </p:sp>
      <p:sp>
        <p:nvSpPr>
          <p:cNvPr id="119" name="Rectangle 5"/>
          <p:cNvSpPr>
            <a:spLocks noChangeArrowheads="1"/>
          </p:cNvSpPr>
          <p:nvPr/>
        </p:nvSpPr>
        <p:spPr bwMode="auto">
          <a:xfrm>
            <a:off x="4953000" y="1295400"/>
            <a:ext cx="2667000" cy="3200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609600" y="914400"/>
            <a:ext cx="1295400" cy="12192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533400" y="1041484"/>
            <a:ext cx="1524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en-US" sz="2800" dirty="0" smtClean="0"/>
              <a:t>РСО</a:t>
            </a:r>
          </a:p>
          <a:p>
            <a:pPr algn="ctr" eaLnBrk="1" hangingPunct="1">
              <a:spcBef>
                <a:spcPct val="50000"/>
              </a:spcBef>
            </a:pPr>
            <a:endParaRPr lang="ru-RU" altLang="en-US" sz="1000" dirty="0"/>
          </a:p>
        </p:txBody>
      </p:sp>
      <p:sp>
        <p:nvSpPr>
          <p:cNvPr id="122" name="Rectangle 8"/>
          <p:cNvSpPr>
            <a:spLocks noChangeArrowheads="1"/>
          </p:cNvSpPr>
          <p:nvPr/>
        </p:nvSpPr>
        <p:spPr bwMode="auto">
          <a:xfrm>
            <a:off x="2971800" y="3810000"/>
            <a:ext cx="762000" cy="838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23" name="Rectangle 9"/>
          <p:cNvSpPr>
            <a:spLocks noChangeArrowheads="1"/>
          </p:cNvSpPr>
          <p:nvPr/>
        </p:nvSpPr>
        <p:spPr bwMode="auto">
          <a:xfrm>
            <a:off x="7315200" y="1828800"/>
            <a:ext cx="762000" cy="1066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24" name="Rectangle 10"/>
          <p:cNvSpPr>
            <a:spLocks noChangeArrowheads="1"/>
          </p:cNvSpPr>
          <p:nvPr/>
        </p:nvSpPr>
        <p:spPr bwMode="auto">
          <a:xfrm>
            <a:off x="7162800" y="1676400"/>
            <a:ext cx="762000" cy="1066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25" name="Rectangle 11"/>
          <p:cNvSpPr>
            <a:spLocks noChangeArrowheads="1"/>
          </p:cNvSpPr>
          <p:nvPr/>
        </p:nvSpPr>
        <p:spPr bwMode="auto">
          <a:xfrm>
            <a:off x="5638800" y="1371600"/>
            <a:ext cx="685800" cy="304800"/>
          </a:xfrm>
          <a:prstGeom prst="rect">
            <a:avLst/>
          </a:prstGeom>
          <a:solidFill>
            <a:srgbClr val="F0F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26" name="Line 12"/>
          <p:cNvSpPr>
            <a:spLocks noChangeShapeType="1"/>
          </p:cNvSpPr>
          <p:nvPr/>
        </p:nvSpPr>
        <p:spPr bwMode="auto">
          <a:xfrm>
            <a:off x="533400" y="4419600"/>
            <a:ext cx="24384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7" name="Line 13"/>
          <p:cNvSpPr>
            <a:spLocks noChangeShapeType="1"/>
          </p:cNvSpPr>
          <p:nvPr/>
        </p:nvSpPr>
        <p:spPr bwMode="auto">
          <a:xfrm>
            <a:off x="533400" y="3505200"/>
            <a:ext cx="50292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8" name="Line 14"/>
          <p:cNvSpPr>
            <a:spLocks noChangeShapeType="1"/>
          </p:cNvSpPr>
          <p:nvPr/>
        </p:nvSpPr>
        <p:spPr bwMode="auto">
          <a:xfrm>
            <a:off x="5562600" y="3505200"/>
            <a:ext cx="152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9" name="Rectangle 15"/>
          <p:cNvSpPr>
            <a:spLocks noChangeArrowheads="1"/>
          </p:cNvSpPr>
          <p:nvPr/>
        </p:nvSpPr>
        <p:spPr bwMode="auto">
          <a:xfrm>
            <a:off x="5715000" y="3429000"/>
            <a:ext cx="4572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30" name="Line 16"/>
          <p:cNvSpPr>
            <a:spLocks noChangeShapeType="1"/>
          </p:cNvSpPr>
          <p:nvPr/>
        </p:nvSpPr>
        <p:spPr bwMode="auto">
          <a:xfrm flipV="1">
            <a:off x="5943600" y="1905000"/>
            <a:ext cx="0" cy="1524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1" name="Rectangle 17"/>
          <p:cNvSpPr>
            <a:spLocks noChangeArrowheads="1"/>
          </p:cNvSpPr>
          <p:nvPr/>
        </p:nvSpPr>
        <p:spPr bwMode="auto">
          <a:xfrm>
            <a:off x="5715000" y="1752600"/>
            <a:ext cx="4572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32" name="Line 18"/>
          <p:cNvSpPr>
            <a:spLocks noChangeShapeType="1"/>
          </p:cNvSpPr>
          <p:nvPr/>
        </p:nvSpPr>
        <p:spPr bwMode="auto">
          <a:xfrm>
            <a:off x="5943600" y="1981200"/>
            <a:ext cx="609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" name="Rectangle 19"/>
          <p:cNvSpPr>
            <a:spLocks noChangeArrowheads="1"/>
          </p:cNvSpPr>
          <p:nvPr/>
        </p:nvSpPr>
        <p:spPr bwMode="auto">
          <a:xfrm>
            <a:off x="6553200" y="18288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pic>
        <p:nvPicPr>
          <p:cNvPr id="134" name="Picture 20" descr="Click To Download"/>
          <p:cNvPicPr>
            <a:picLocks noChangeAspect="1" noChangeArrowheads="1"/>
          </p:cNvPicPr>
          <p:nvPr/>
        </p:nvPicPr>
        <p:blipFill>
          <a:blip r:embed="rId3" cstate="print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Line 21"/>
          <p:cNvSpPr>
            <a:spLocks noChangeShapeType="1"/>
          </p:cNvSpPr>
          <p:nvPr/>
        </p:nvSpPr>
        <p:spPr bwMode="auto">
          <a:xfrm>
            <a:off x="6934200" y="1981200"/>
            <a:ext cx="533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6" name="Line 22"/>
          <p:cNvSpPr>
            <a:spLocks noChangeShapeType="1"/>
          </p:cNvSpPr>
          <p:nvPr/>
        </p:nvSpPr>
        <p:spPr bwMode="auto">
          <a:xfrm>
            <a:off x="1219200" y="2209800"/>
            <a:ext cx="0" cy="167640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7" name="Line 23"/>
          <p:cNvSpPr>
            <a:spLocks noChangeShapeType="1"/>
          </p:cNvSpPr>
          <p:nvPr/>
        </p:nvSpPr>
        <p:spPr bwMode="auto">
          <a:xfrm>
            <a:off x="1219200" y="3886200"/>
            <a:ext cx="1752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8" name="Line 24"/>
          <p:cNvSpPr>
            <a:spLocks noChangeShapeType="1"/>
          </p:cNvSpPr>
          <p:nvPr/>
        </p:nvSpPr>
        <p:spPr bwMode="auto">
          <a:xfrm>
            <a:off x="1066800" y="2209800"/>
            <a:ext cx="0" cy="198120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9" name="Line 25"/>
          <p:cNvSpPr>
            <a:spLocks noChangeShapeType="1"/>
          </p:cNvSpPr>
          <p:nvPr/>
        </p:nvSpPr>
        <p:spPr bwMode="auto">
          <a:xfrm>
            <a:off x="1066800" y="4191000"/>
            <a:ext cx="1905000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" name="Text Box 26"/>
          <p:cNvSpPr txBox="1">
            <a:spLocks noChangeArrowheads="1"/>
          </p:cNvSpPr>
          <p:nvPr/>
        </p:nvSpPr>
        <p:spPr bwMode="auto">
          <a:xfrm rot="16200000">
            <a:off x="-412750" y="3154363"/>
            <a:ext cx="2136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1000"/>
              <a:t>сеть территор </a:t>
            </a:r>
            <a:br>
              <a:rPr lang="ru-RU" altLang="en-US" sz="1000"/>
            </a:br>
            <a:r>
              <a:rPr lang="ru-RU" altLang="en-US" sz="1000"/>
              <a:t>сетевой </a:t>
            </a:r>
            <a:br>
              <a:rPr lang="ru-RU" altLang="en-US" sz="1000"/>
            </a:br>
            <a:r>
              <a:rPr lang="ru-RU" altLang="en-US" sz="1000"/>
              <a:t>организации</a:t>
            </a:r>
          </a:p>
        </p:txBody>
      </p:sp>
      <p:sp>
        <p:nvSpPr>
          <p:cNvPr id="141" name="Text Box 27"/>
          <p:cNvSpPr txBox="1">
            <a:spLocks noChangeArrowheads="1"/>
          </p:cNvSpPr>
          <p:nvPr/>
        </p:nvSpPr>
        <p:spPr bwMode="auto">
          <a:xfrm>
            <a:off x="990600" y="3962400"/>
            <a:ext cx="2362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1000" dirty="0">
                <a:solidFill>
                  <a:schemeClr val="accent1"/>
                </a:solidFill>
              </a:rPr>
              <a:t>оплата по </a:t>
            </a:r>
            <a:r>
              <a:rPr lang="ru-RU" altLang="en-US" sz="1000" dirty="0" smtClean="0">
                <a:solidFill>
                  <a:schemeClr val="accent1"/>
                </a:solidFill>
              </a:rPr>
              <a:t>регулируемой цене </a:t>
            </a:r>
            <a:r>
              <a:rPr lang="ru-RU" altLang="en-US" sz="1000" dirty="0" smtClean="0"/>
              <a:t> </a:t>
            </a:r>
            <a:endParaRPr lang="ru-RU" altLang="en-US" sz="1000" dirty="0"/>
          </a:p>
        </p:txBody>
      </p:sp>
      <p:sp>
        <p:nvSpPr>
          <p:cNvPr id="142" name="Text Box 28"/>
          <p:cNvSpPr txBox="1">
            <a:spLocks noChangeArrowheads="1"/>
          </p:cNvSpPr>
          <p:nvPr/>
        </p:nvSpPr>
        <p:spPr bwMode="auto">
          <a:xfrm>
            <a:off x="1219200" y="3657600"/>
            <a:ext cx="2362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 dirty="0">
                <a:solidFill>
                  <a:schemeClr val="hlink"/>
                </a:solidFill>
              </a:rPr>
              <a:t>поставка </a:t>
            </a:r>
            <a:r>
              <a:rPr lang="en-US" altLang="en-US" sz="900" dirty="0" smtClean="0">
                <a:solidFill>
                  <a:schemeClr val="hlink"/>
                </a:solidFill>
              </a:rPr>
              <a:t>(</a:t>
            </a:r>
            <a:r>
              <a:rPr lang="ru-RU" altLang="en-US" sz="900" dirty="0">
                <a:solidFill>
                  <a:schemeClr val="hlink"/>
                </a:solidFill>
              </a:rPr>
              <a:t>ст.506 ГК РФ)  </a:t>
            </a:r>
            <a:r>
              <a:rPr lang="ru-RU" altLang="en-US" sz="900" dirty="0"/>
              <a:t>41-ФЗ</a:t>
            </a:r>
          </a:p>
        </p:txBody>
      </p:sp>
      <p:sp>
        <p:nvSpPr>
          <p:cNvPr id="143" name="AutoShape 29"/>
          <p:cNvSpPr>
            <a:spLocks/>
          </p:cNvSpPr>
          <p:nvPr/>
        </p:nvSpPr>
        <p:spPr bwMode="auto">
          <a:xfrm>
            <a:off x="4114800" y="3505200"/>
            <a:ext cx="762000" cy="381000"/>
          </a:xfrm>
          <a:prstGeom prst="callout2">
            <a:avLst>
              <a:gd name="adj1" fmla="val 30000"/>
              <a:gd name="adj2" fmla="val -10000"/>
              <a:gd name="adj3" fmla="val 30000"/>
              <a:gd name="adj4" fmla="val -23750"/>
              <a:gd name="adj5" fmla="val 266667"/>
              <a:gd name="adj6" fmla="val -38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en-US" sz="1000" dirty="0"/>
              <a:t>Субъект рынка </a:t>
            </a:r>
            <a:endParaRPr lang="ru-RU" altLang="en-US" sz="1000" dirty="0" smtClean="0"/>
          </a:p>
          <a:p>
            <a:pPr eaLnBrk="1" hangingPunct="1"/>
            <a:endParaRPr lang="ru-RU" altLang="en-US" sz="1000" dirty="0"/>
          </a:p>
        </p:txBody>
      </p:sp>
      <p:sp>
        <p:nvSpPr>
          <p:cNvPr id="144" name="Line 30"/>
          <p:cNvSpPr>
            <a:spLocks noChangeShapeType="1"/>
          </p:cNvSpPr>
          <p:nvPr/>
        </p:nvSpPr>
        <p:spPr bwMode="auto">
          <a:xfrm>
            <a:off x="1447800" y="2209800"/>
            <a:ext cx="0" cy="121920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5" name="Line 31"/>
          <p:cNvSpPr>
            <a:spLocks noChangeShapeType="1"/>
          </p:cNvSpPr>
          <p:nvPr/>
        </p:nvSpPr>
        <p:spPr bwMode="auto">
          <a:xfrm>
            <a:off x="1447800" y="3429000"/>
            <a:ext cx="4114800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6" name="Line 32"/>
          <p:cNvSpPr>
            <a:spLocks noChangeShapeType="1"/>
          </p:cNvSpPr>
          <p:nvPr/>
        </p:nvSpPr>
        <p:spPr bwMode="auto">
          <a:xfrm>
            <a:off x="1600200" y="2209800"/>
            <a:ext cx="0" cy="99060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" name="Line 33"/>
          <p:cNvSpPr>
            <a:spLocks noChangeShapeType="1"/>
          </p:cNvSpPr>
          <p:nvPr/>
        </p:nvSpPr>
        <p:spPr bwMode="auto">
          <a:xfrm flipV="1">
            <a:off x="1600200" y="3200400"/>
            <a:ext cx="33528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8" name="Line 34"/>
          <p:cNvSpPr>
            <a:spLocks noChangeShapeType="1"/>
          </p:cNvSpPr>
          <p:nvPr/>
        </p:nvSpPr>
        <p:spPr bwMode="auto">
          <a:xfrm>
            <a:off x="6781800" y="20574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9" name="Text Box 35"/>
          <p:cNvSpPr txBox="1">
            <a:spLocks noChangeArrowheads="1"/>
          </p:cNvSpPr>
          <p:nvPr/>
        </p:nvSpPr>
        <p:spPr bwMode="auto">
          <a:xfrm>
            <a:off x="2057400" y="3200400"/>
            <a:ext cx="2362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1000" dirty="0">
                <a:solidFill>
                  <a:schemeClr val="accent1"/>
                </a:solidFill>
              </a:rPr>
              <a:t>оплата по </a:t>
            </a:r>
            <a:r>
              <a:rPr lang="ru-RU" altLang="en-US" sz="1000" dirty="0" smtClean="0">
                <a:solidFill>
                  <a:schemeClr val="accent1"/>
                </a:solidFill>
              </a:rPr>
              <a:t> регулируемой цене </a:t>
            </a:r>
            <a:r>
              <a:rPr lang="ru-RU" altLang="en-US" sz="1000" dirty="0" smtClean="0"/>
              <a:t> </a:t>
            </a:r>
            <a:endParaRPr lang="ru-RU" altLang="en-US" sz="1000" dirty="0"/>
          </a:p>
        </p:txBody>
      </p:sp>
      <p:sp>
        <p:nvSpPr>
          <p:cNvPr id="150" name="Text Box 36"/>
          <p:cNvSpPr txBox="1">
            <a:spLocks noChangeArrowheads="1"/>
          </p:cNvSpPr>
          <p:nvPr/>
        </p:nvSpPr>
        <p:spPr bwMode="auto">
          <a:xfrm>
            <a:off x="1600200" y="2971800"/>
            <a:ext cx="99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1000" dirty="0" smtClean="0">
                <a:solidFill>
                  <a:schemeClr val="hlink"/>
                </a:solidFill>
              </a:rPr>
              <a:t>Снабжение</a:t>
            </a:r>
            <a:endParaRPr lang="ru-RU" altLang="en-US" sz="1000" dirty="0">
              <a:solidFill>
                <a:schemeClr val="hlink"/>
              </a:solidFill>
            </a:endParaRPr>
          </a:p>
        </p:txBody>
      </p:sp>
      <p:sp>
        <p:nvSpPr>
          <p:cNvPr id="151" name="Text Box 37"/>
          <p:cNvSpPr txBox="1">
            <a:spLocks noChangeArrowheads="1"/>
          </p:cNvSpPr>
          <p:nvPr/>
        </p:nvSpPr>
        <p:spPr bwMode="auto">
          <a:xfrm>
            <a:off x="5638800" y="3733800"/>
            <a:ext cx="13716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1200" b="1" dirty="0" smtClean="0"/>
              <a:t>Управляющая  </a:t>
            </a:r>
            <a:r>
              <a:rPr lang="ru-RU" altLang="en-US" sz="1200" b="1" dirty="0"/>
              <a:t>организация</a:t>
            </a:r>
            <a:r>
              <a:rPr lang="ru-RU" altLang="en-US" sz="1200" dirty="0"/>
              <a:t> </a:t>
            </a:r>
            <a:r>
              <a:rPr lang="ru-RU" altLang="en-US" sz="1000" dirty="0" smtClean="0"/>
              <a:t>(потребитель для снабжения).</a:t>
            </a:r>
            <a:endParaRPr lang="ru-RU" altLang="en-US" sz="1000" dirty="0"/>
          </a:p>
        </p:txBody>
      </p:sp>
      <p:sp>
        <p:nvSpPr>
          <p:cNvPr id="152" name="AutoShape 38"/>
          <p:cNvSpPr>
            <a:spLocks noChangeArrowheads="1"/>
          </p:cNvSpPr>
          <p:nvPr/>
        </p:nvSpPr>
        <p:spPr bwMode="auto">
          <a:xfrm>
            <a:off x="6553200" y="990600"/>
            <a:ext cx="1371600" cy="609600"/>
          </a:xfrm>
          <a:prstGeom prst="wedgeRectCallout">
            <a:avLst>
              <a:gd name="adj1" fmla="val -7060"/>
              <a:gd name="adj2" fmla="val 114583"/>
            </a:avLst>
          </a:prstGeom>
          <a:solidFill>
            <a:srgbClr val="D2E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53" name="Text Box 39"/>
          <p:cNvSpPr txBox="1">
            <a:spLocks noChangeArrowheads="1"/>
          </p:cNvSpPr>
          <p:nvPr/>
        </p:nvSpPr>
        <p:spPr bwMode="auto">
          <a:xfrm>
            <a:off x="6629400" y="990600"/>
            <a:ext cx="137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/>
              <a:t>Отсутствует граница балансовой принадлежности</a:t>
            </a:r>
          </a:p>
          <a:p>
            <a:pPr eaLnBrk="1" hangingPunct="1">
              <a:spcBef>
                <a:spcPct val="50000"/>
              </a:spcBef>
            </a:pPr>
            <a:endParaRPr lang="ru-RU" altLang="en-US"/>
          </a:p>
        </p:txBody>
      </p:sp>
      <p:sp>
        <p:nvSpPr>
          <p:cNvPr id="154" name="Line 40"/>
          <p:cNvSpPr>
            <a:spLocks noChangeShapeType="1"/>
          </p:cNvSpPr>
          <p:nvPr/>
        </p:nvSpPr>
        <p:spPr bwMode="auto">
          <a:xfrm flipH="1">
            <a:off x="6934200" y="2286000"/>
            <a:ext cx="228600" cy="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5" name="Line 41"/>
          <p:cNvSpPr>
            <a:spLocks noChangeShapeType="1"/>
          </p:cNvSpPr>
          <p:nvPr/>
        </p:nvSpPr>
        <p:spPr bwMode="auto">
          <a:xfrm>
            <a:off x="6934200" y="2286000"/>
            <a:ext cx="0" cy="1066800"/>
          </a:xfrm>
          <a:prstGeom prst="line">
            <a:avLst/>
          </a:prstGeom>
          <a:noFill/>
          <a:ln w="2857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6" name="Text Box 42"/>
          <p:cNvSpPr txBox="1">
            <a:spLocks noChangeArrowheads="1"/>
          </p:cNvSpPr>
          <p:nvPr/>
        </p:nvSpPr>
        <p:spPr bwMode="auto">
          <a:xfrm rot="1201776">
            <a:off x="7620000" y="3352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1000">
                <a:solidFill>
                  <a:schemeClr val="accent1"/>
                </a:solidFill>
              </a:rPr>
              <a:t>Оплата ЖКУ</a:t>
            </a:r>
          </a:p>
        </p:txBody>
      </p:sp>
      <p:sp>
        <p:nvSpPr>
          <p:cNvPr id="157" name="Line 43"/>
          <p:cNvSpPr>
            <a:spLocks noChangeShapeType="1"/>
          </p:cNvSpPr>
          <p:nvPr/>
        </p:nvSpPr>
        <p:spPr bwMode="auto">
          <a:xfrm flipV="1">
            <a:off x="5943600" y="1676400"/>
            <a:ext cx="0" cy="76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8" name="AutoShape 44"/>
          <p:cNvSpPr>
            <a:spLocks/>
          </p:cNvSpPr>
          <p:nvPr/>
        </p:nvSpPr>
        <p:spPr bwMode="auto">
          <a:xfrm>
            <a:off x="8458200" y="1752600"/>
            <a:ext cx="685800" cy="838200"/>
          </a:xfrm>
          <a:prstGeom prst="callout2">
            <a:avLst>
              <a:gd name="adj1" fmla="val 13634"/>
              <a:gd name="adj2" fmla="val -11111"/>
              <a:gd name="adj3" fmla="val 13634"/>
              <a:gd name="adj4" fmla="val -29398"/>
              <a:gd name="adj5" fmla="val 112120"/>
              <a:gd name="adj6" fmla="val -481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en-US" sz="1000"/>
              <a:t>субъект рынка ЖКУ</a:t>
            </a:r>
          </a:p>
        </p:txBody>
      </p:sp>
      <p:pic>
        <p:nvPicPr>
          <p:cNvPr id="159" name="Picture 45" descr="Click To Downloa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75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Text Box 46"/>
          <p:cNvSpPr txBox="1">
            <a:spLocks noChangeArrowheads="1"/>
          </p:cNvSpPr>
          <p:nvPr/>
        </p:nvSpPr>
        <p:spPr bwMode="auto">
          <a:xfrm>
            <a:off x="4500563" y="692150"/>
            <a:ext cx="1219200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/>
              <a:t>Общедомовые нужды – лифты, насосные, кондиционер, освещение общих мест пользования </a:t>
            </a:r>
          </a:p>
        </p:txBody>
      </p:sp>
      <p:sp>
        <p:nvSpPr>
          <p:cNvPr id="161" name="Text Box 47"/>
          <p:cNvSpPr txBox="1">
            <a:spLocks noChangeArrowheads="1"/>
          </p:cNvSpPr>
          <p:nvPr/>
        </p:nvSpPr>
        <p:spPr bwMode="auto">
          <a:xfrm>
            <a:off x="5638800" y="33528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/>
              <a:t>счетчик</a:t>
            </a:r>
          </a:p>
        </p:txBody>
      </p:sp>
      <p:sp>
        <p:nvSpPr>
          <p:cNvPr id="162" name="Text Box 48"/>
          <p:cNvSpPr txBox="1">
            <a:spLocks noChangeArrowheads="1"/>
          </p:cNvSpPr>
          <p:nvPr/>
        </p:nvSpPr>
        <p:spPr bwMode="auto">
          <a:xfrm>
            <a:off x="5638800" y="16764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/>
              <a:t>счетчик</a:t>
            </a:r>
          </a:p>
        </p:txBody>
      </p:sp>
      <p:sp>
        <p:nvSpPr>
          <p:cNvPr id="163" name="Text Box 49"/>
          <p:cNvSpPr txBox="1">
            <a:spLocks noChangeArrowheads="1"/>
          </p:cNvSpPr>
          <p:nvPr/>
        </p:nvSpPr>
        <p:spPr bwMode="auto">
          <a:xfrm>
            <a:off x="6477000" y="18288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/>
              <a:t>счетчик</a:t>
            </a:r>
          </a:p>
        </p:txBody>
      </p:sp>
      <p:sp>
        <p:nvSpPr>
          <p:cNvPr id="164" name="AutoShape 50"/>
          <p:cNvSpPr>
            <a:spLocks/>
          </p:cNvSpPr>
          <p:nvPr/>
        </p:nvSpPr>
        <p:spPr bwMode="auto">
          <a:xfrm>
            <a:off x="6172200" y="2667000"/>
            <a:ext cx="1143000" cy="381000"/>
          </a:xfrm>
          <a:prstGeom prst="callout2">
            <a:avLst>
              <a:gd name="adj1" fmla="val 30000"/>
              <a:gd name="adj2" fmla="val -6667"/>
              <a:gd name="adj3" fmla="val 30000"/>
              <a:gd name="adj4" fmla="val -13750"/>
              <a:gd name="adj5" fmla="val 146667"/>
              <a:gd name="adj6" fmla="val -2111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en-US" sz="1000"/>
              <a:t>Внутридомовая электросеть субъект рынка ЖКУ</a:t>
            </a:r>
          </a:p>
        </p:txBody>
      </p:sp>
      <p:sp>
        <p:nvSpPr>
          <p:cNvPr id="165" name="Text Box 51"/>
          <p:cNvSpPr txBox="1">
            <a:spLocks noChangeArrowheads="1"/>
          </p:cNvSpPr>
          <p:nvPr/>
        </p:nvSpPr>
        <p:spPr bwMode="auto">
          <a:xfrm>
            <a:off x="7239000" y="2362200"/>
            <a:ext cx="762000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 dirty="0" smtClean="0"/>
              <a:t>Граждане</a:t>
            </a:r>
          </a:p>
          <a:p>
            <a:pPr eaLnBrk="1" hangingPunct="1">
              <a:spcBef>
                <a:spcPct val="50000"/>
              </a:spcBef>
            </a:pPr>
            <a:endParaRPr lang="ru-RU" altLang="en-US" sz="900" dirty="0"/>
          </a:p>
        </p:txBody>
      </p:sp>
      <p:sp>
        <p:nvSpPr>
          <p:cNvPr id="166" name="Line 52"/>
          <p:cNvSpPr>
            <a:spLocks noChangeShapeType="1"/>
          </p:cNvSpPr>
          <p:nvPr/>
        </p:nvSpPr>
        <p:spPr bwMode="auto">
          <a:xfrm>
            <a:off x="7696200" y="198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7" name="Line 53"/>
          <p:cNvSpPr>
            <a:spLocks noChangeShapeType="1"/>
          </p:cNvSpPr>
          <p:nvPr/>
        </p:nvSpPr>
        <p:spPr bwMode="auto">
          <a:xfrm>
            <a:off x="6934200" y="3352800"/>
            <a:ext cx="1524000" cy="609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8" name="AutoShape 54"/>
          <p:cNvSpPr>
            <a:spLocks noChangeArrowheads="1"/>
          </p:cNvSpPr>
          <p:nvPr/>
        </p:nvSpPr>
        <p:spPr bwMode="auto">
          <a:xfrm>
            <a:off x="5181600" y="3352800"/>
            <a:ext cx="381000" cy="228600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69" name="AutoShape 55"/>
          <p:cNvSpPr>
            <a:spLocks noChangeArrowheads="1"/>
          </p:cNvSpPr>
          <p:nvPr/>
        </p:nvSpPr>
        <p:spPr bwMode="auto">
          <a:xfrm>
            <a:off x="2590800" y="4267200"/>
            <a:ext cx="381000" cy="228600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170" name="Text Box 56"/>
          <p:cNvSpPr txBox="1">
            <a:spLocks noChangeArrowheads="1"/>
          </p:cNvSpPr>
          <p:nvPr/>
        </p:nvSpPr>
        <p:spPr bwMode="auto">
          <a:xfrm>
            <a:off x="8229600" y="3886200"/>
            <a:ext cx="914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1200" dirty="0" smtClean="0"/>
              <a:t>Платежи</a:t>
            </a:r>
            <a:endParaRPr lang="ru-RU" altLang="en-US" sz="1200" dirty="0"/>
          </a:p>
        </p:txBody>
      </p:sp>
      <p:sp>
        <p:nvSpPr>
          <p:cNvPr id="171" name="Line 57"/>
          <p:cNvSpPr>
            <a:spLocks noChangeShapeType="1"/>
          </p:cNvSpPr>
          <p:nvPr/>
        </p:nvSpPr>
        <p:spPr bwMode="auto">
          <a:xfrm>
            <a:off x="5651500" y="90805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2" name="Line 58"/>
          <p:cNvSpPr>
            <a:spLocks noChangeShapeType="1"/>
          </p:cNvSpPr>
          <p:nvPr/>
        </p:nvSpPr>
        <p:spPr bwMode="auto">
          <a:xfrm flipH="1">
            <a:off x="5364163" y="90805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3" name="AutoShape 60"/>
          <p:cNvSpPr>
            <a:spLocks/>
          </p:cNvSpPr>
          <p:nvPr/>
        </p:nvSpPr>
        <p:spPr bwMode="auto">
          <a:xfrm>
            <a:off x="152400" y="4495800"/>
            <a:ext cx="2400300" cy="228600"/>
          </a:xfrm>
          <a:prstGeom prst="borderCallout2">
            <a:avLst>
              <a:gd name="adj1" fmla="val 50000"/>
              <a:gd name="adj2" fmla="val 103176"/>
              <a:gd name="adj3" fmla="val 50000"/>
              <a:gd name="adj4" fmla="val 106347"/>
              <a:gd name="adj5" fmla="val -27778"/>
              <a:gd name="adj6" fmla="val 10952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EECF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en-US" sz="900"/>
              <a:t>Граница балансовой принадлежности</a:t>
            </a:r>
          </a:p>
        </p:txBody>
      </p:sp>
      <p:sp>
        <p:nvSpPr>
          <p:cNvPr id="174" name="Text Box 61"/>
          <p:cNvSpPr txBox="1">
            <a:spLocks noChangeArrowheads="1"/>
          </p:cNvSpPr>
          <p:nvPr/>
        </p:nvSpPr>
        <p:spPr bwMode="auto">
          <a:xfrm>
            <a:off x="2971800" y="3810000"/>
            <a:ext cx="914400" cy="84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900"/>
              <a:t>Гражданин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en-US" sz="900"/>
              <a:t>собственник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en-US" sz="900"/>
              <a:t>частного  до-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en-US" sz="900"/>
              <a:t>мовладения</a:t>
            </a:r>
          </a:p>
        </p:txBody>
      </p:sp>
      <p:sp>
        <p:nvSpPr>
          <p:cNvPr id="175" name="Text Box 62"/>
          <p:cNvSpPr txBox="1">
            <a:spLocks noChangeArrowheads="1"/>
          </p:cNvSpPr>
          <p:nvPr/>
        </p:nvSpPr>
        <p:spPr bwMode="auto">
          <a:xfrm>
            <a:off x="0" y="4797425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u="sng"/>
              <a:t>Выводы</a:t>
            </a:r>
            <a:r>
              <a:rPr lang="en-US" altLang="en-US" u="sng"/>
              <a:t>:</a:t>
            </a:r>
            <a:endParaRPr lang="ru-RU" altLang="en-US" u="sng"/>
          </a:p>
        </p:txBody>
      </p:sp>
      <p:sp>
        <p:nvSpPr>
          <p:cNvPr id="176" name="AutoShape 64"/>
          <p:cNvSpPr>
            <a:spLocks/>
          </p:cNvSpPr>
          <p:nvPr/>
        </p:nvSpPr>
        <p:spPr bwMode="auto">
          <a:xfrm>
            <a:off x="4067175" y="2205038"/>
            <a:ext cx="1173163" cy="533400"/>
          </a:xfrm>
          <a:prstGeom prst="borderCallout1">
            <a:avLst>
              <a:gd name="adj1" fmla="val 21431"/>
              <a:gd name="adj2" fmla="val 106495"/>
              <a:gd name="adj3" fmla="val 220537"/>
              <a:gd name="adj4" fmla="val 1112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altLang="en-US" sz="900">
                <a:latin typeface="Arial Cyr" charset="-52"/>
              </a:rPr>
              <a:t>Граница балансовой принадлежности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7300" y="4797425"/>
            <a:ext cx="75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Внутридомовые сети и оборудование не передано РСО.</a:t>
            </a:r>
          </a:p>
          <a:p>
            <a:pPr marL="342900" indent="-342900">
              <a:buAutoNum type="arabicPeriod"/>
            </a:pPr>
            <a:r>
              <a:rPr lang="ru-RU" dirty="0" smtClean="0"/>
              <a:t>ГБП на вводе в дом.</a:t>
            </a:r>
          </a:p>
          <a:p>
            <a:pPr marL="342900" indent="-342900">
              <a:buAutoNum type="arabicPeriod"/>
            </a:pPr>
            <a:r>
              <a:rPr lang="ru-RU" dirty="0" smtClean="0"/>
              <a:t>Нет точки поставки ресурса у квартиросъёмщика и собственника помещения.</a:t>
            </a:r>
          </a:p>
          <a:p>
            <a:pPr marL="342900" indent="-342900">
              <a:buAutoNum type="arabicPeriod"/>
            </a:pPr>
            <a:r>
              <a:rPr lang="ru-RU" dirty="0" smtClean="0"/>
              <a:t>МКД не сетевая организация и не ЭСО.</a:t>
            </a:r>
          </a:p>
          <a:p>
            <a:pPr marL="342900" indent="-342900">
              <a:buAutoNum type="arabicPeriod"/>
            </a:pPr>
            <a:r>
              <a:rPr lang="ru-RU" dirty="0" smtClean="0"/>
              <a:t>Ресурс – товар, а ЖКУ – услуга.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79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279"/>
            <a:ext cx="9143999" cy="6724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Какие вопросы возникают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890718"/>
            <a:ext cx="8748464" cy="5076565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Упомянутый </a:t>
            </a:r>
            <a:r>
              <a:rPr lang="ru-RU" sz="2400" dirty="0">
                <a:solidFill>
                  <a:schemeClr val="tx1"/>
                </a:solidFill>
              </a:rPr>
              <a:t>договор, по которому якобы РСО собирает средства с квартиросъёмщиков и собственников нежилых помещений за свой </a:t>
            </a:r>
            <a:r>
              <a:rPr lang="ru-RU" sz="2400" dirty="0" smtClean="0">
                <a:solidFill>
                  <a:schemeClr val="tx1"/>
                </a:solidFill>
              </a:rPr>
              <a:t>ресурс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Где </a:t>
            </a:r>
            <a:r>
              <a:rPr lang="ru-RU" sz="2400" dirty="0">
                <a:solidFill>
                  <a:schemeClr val="tx1"/>
                </a:solidFill>
              </a:rPr>
              <a:t>граница между рынком ресурсов и рынком ЖКУ?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Если </a:t>
            </a:r>
            <a:r>
              <a:rPr lang="ru-RU" sz="2400" dirty="0" smtClean="0">
                <a:solidFill>
                  <a:schemeClr val="tx1"/>
                </a:solidFill>
              </a:rPr>
              <a:t>ГБП на </a:t>
            </a:r>
            <a:r>
              <a:rPr lang="ru-RU" sz="2400" dirty="0">
                <a:solidFill>
                  <a:schemeClr val="tx1"/>
                </a:solidFill>
              </a:rPr>
              <a:t>вводе в дом? То как работаем с неплательщиками</a:t>
            </a:r>
            <a:r>
              <a:rPr lang="ru-RU" sz="2400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По </a:t>
            </a:r>
            <a:r>
              <a:rPr lang="ru-RU" sz="2400" dirty="0">
                <a:solidFill>
                  <a:schemeClr val="tx1"/>
                </a:solidFill>
              </a:rPr>
              <a:t>какому </a:t>
            </a:r>
            <a:r>
              <a:rPr lang="ru-RU" sz="2400" dirty="0" smtClean="0">
                <a:solidFill>
                  <a:schemeClr val="tx1"/>
                </a:solidFill>
              </a:rPr>
              <a:t>всё-таки договору</a:t>
            </a:r>
            <a:r>
              <a:rPr lang="ru-RU" sz="2400" dirty="0">
                <a:solidFill>
                  <a:schemeClr val="tx1"/>
                </a:solidFill>
              </a:rPr>
              <a:t>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Какие единицы измерения?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Какой продукт?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По </a:t>
            </a:r>
            <a:r>
              <a:rPr lang="ru-RU" sz="2400" dirty="0">
                <a:solidFill>
                  <a:schemeClr val="tx1"/>
                </a:solidFill>
              </a:rPr>
              <a:t>каким ценам</a:t>
            </a:r>
            <a:r>
              <a:rPr lang="ru-RU" sz="2400" dirty="0" smtClean="0">
                <a:solidFill>
                  <a:schemeClr val="tx1"/>
                </a:solidFill>
              </a:rPr>
              <a:t>? Кто установил?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Кто выписывает счета и за что?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Кто </a:t>
            </a:r>
            <a:r>
              <a:rPr lang="ru-RU" sz="2400" dirty="0">
                <a:solidFill>
                  <a:schemeClr val="tx1"/>
                </a:solidFill>
              </a:rPr>
              <a:t>отвечает за качество и </a:t>
            </a:r>
            <a:r>
              <a:rPr lang="ru-RU" sz="2400" dirty="0" smtClean="0">
                <a:solidFill>
                  <a:schemeClr val="tx1"/>
                </a:solidFill>
              </a:rPr>
              <a:t>надёжность </a:t>
            </a:r>
            <a:r>
              <a:rPr lang="ru-RU" sz="2400" dirty="0">
                <a:solidFill>
                  <a:schemeClr val="tx1"/>
                </a:solidFill>
              </a:rPr>
              <a:t>ЖКУ</a:t>
            </a:r>
            <a:r>
              <a:rPr lang="ru-RU" sz="2400" dirty="0" smtClean="0">
                <a:solidFill>
                  <a:schemeClr val="tx1"/>
                </a:solidFill>
              </a:rPr>
              <a:t>? Платим одним, а отвечают другие!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Когда есть УК,  а платим РСО? (А в чём бизнес УК?)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395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" y="1"/>
            <a:ext cx="9143998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Недостатки и достоинства для </a:t>
            </a:r>
            <a:r>
              <a:rPr lang="ru-RU" dirty="0"/>
              <a:t>РСО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776864" cy="554461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b="1" u="sng" dirty="0" smtClean="0">
                <a:solidFill>
                  <a:schemeClr val="tx1"/>
                </a:solidFill>
              </a:rPr>
              <a:t>Недостатки</a:t>
            </a:r>
            <a:r>
              <a:rPr lang="en-US" b="1" u="sng" dirty="0" smtClean="0">
                <a:solidFill>
                  <a:schemeClr val="tx1"/>
                </a:solidFill>
              </a:rPr>
              <a:t>:</a:t>
            </a:r>
            <a:endParaRPr lang="ru-RU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Не предусмотрены затраты на </a:t>
            </a:r>
            <a:r>
              <a:rPr lang="ru-RU" dirty="0" smtClean="0">
                <a:solidFill>
                  <a:schemeClr val="tx1"/>
                </a:solidFill>
              </a:rPr>
              <a:t>ЭСД, </a:t>
            </a:r>
            <a:r>
              <a:rPr lang="ru-RU" dirty="0">
                <a:solidFill>
                  <a:schemeClr val="tx1"/>
                </a:solidFill>
              </a:rPr>
              <a:t>включая </a:t>
            </a:r>
            <a:r>
              <a:rPr lang="ru-RU" dirty="0" err="1">
                <a:solidFill>
                  <a:schemeClr val="tx1"/>
                </a:solidFill>
              </a:rPr>
              <a:t>претензионно</a:t>
            </a:r>
            <a:r>
              <a:rPr lang="ru-RU" dirty="0">
                <a:solidFill>
                  <a:schemeClr val="tx1"/>
                </a:solidFill>
              </a:rPr>
              <a:t>-исковую и </a:t>
            </a:r>
            <a:r>
              <a:rPr lang="ru-RU" dirty="0" smtClean="0">
                <a:solidFill>
                  <a:schemeClr val="tx1"/>
                </a:solidFill>
              </a:rPr>
              <a:t>на отключение, ограничение </a:t>
            </a:r>
            <a:r>
              <a:rPr lang="ru-RU" dirty="0">
                <a:solidFill>
                  <a:schemeClr val="tx1"/>
                </a:solidFill>
              </a:rPr>
              <a:t>неплательщиков.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Деятельность в нарушение законодательства</a:t>
            </a:r>
            <a:r>
              <a:rPr lang="ru-RU" dirty="0" smtClean="0">
                <a:solidFill>
                  <a:schemeClr val="tx1"/>
                </a:solidFill>
              </a:rPr>
              <a:t>. В уставе не предусмотрено оказание ЖКУ.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Субсидии из бюджета не гарантированы.</a:t>
            </a:r>
          </a:p>
          <a:p>
            <a:pPr algn="l"/>
            <a:r>
              <a:rPr lang="ru-RU" b="1" u="sng" dirty="0" smtClean="0">
                <a:solidFill>
                  <a:schemeClr val="tx1"/>
                </a:solidFill>
              </a:rPr>
              <a:t>Достоинства</a:t>
            </a:r>
            <a:r>
              <a:rPr lang="en-US" b="1" u="sng" dirty="0" smtClean="0">
                <a:solidFill>
                  <a:schemeClr val="tx1"/>
                </a:solidFill>
              </a:rPr>
              <a:t>:</a:t>
            </a:r>
            <a:endParaRPr lang="ru-RU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Денежный поток не зависит </a:t>
            </a:r>
            <a:r>
              <a:rPr lang="ru-RU" dirty="0">
                <a:solidFill>
                  <a:schemeClr val="tx1"/>
                </a:solidFill>
              </a:rPr>
              <a:t>от </a:t>
            </a:r>
            <a:r>
              <a:rPr lang="ru-RU" dirty="0" smtClean="0">
                <a:solidFill>
                  <a:schemeClr val="tx1"/>
                </a:solidFill>
              </a:rPr>
              <a:t>перепродавцов УК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Адресные ограничения и </a:t>
            </a:r>
            <a:r>
              <a:rPr lang="ru-RU" dirty="0" smtClean="0">
                <a:solidFill>
                  <a:schemeClr val="tx1"/>
                </a:solidFill>
              </a:rPr>
              <a:t>отключения неплательщиков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Работа с конкретным собственником </a:t>
            </a:r>
            <a:r>
              <a:rPr lang="ru-RU" dirty="0" smtClean="0">
                <a:solidFill>
                  <a:schemeClr val="tx1"/>
                </a:solidFill>
              </a:rPr>
              <a:t>помещения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При дорогих кредитах </a:t>
            </a:r>
            <a:r>
              <a:rPr lang="ru-RU" dirty="0" smtClean="0">
                <a:solidFill>
                  <a:schemeClr val="tx1"/>
                </a:solidFill>
              </a:rPr>
              <a:t>экономит на них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"/>
            <a:ext cx="9143999" cy="4766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Ценообразование </a:t>
            </a:r>
            <a:r>
              <a:rPr lang="ru-RU" dirty="0"/>
              <a:t>и санкции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92696"/>
            <a:ext cx="8064896" cy="5877272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Нет тарифа за </a:t>
            </a:r>
            <a:r>
              <a:rPr lang="ru-RU" dirty="0" smtClean="0">
                <a:solidFill>
                  <a:schemeClr val="tx1"/>
                </a:solidFill>
              </a:rPr>
              <a:t>1гкал. </a:t>
            </a:r>
            <a:r>
              <a:rPr lang="ru-RU" dirty="0">
                <a:solidFill>
                  <a:schemeClr val="tx1"/>
                </a:solidFill>
              </a:rPr>
              <a:t>для населения.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Двухставочные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многоставочные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тарифы.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Не учитываются РСО затраты на </a:t>
            </a:r>
            <a:r>
              <a:rPr lang="ru-RU" dirty="0">
                <a:solidFill>
                  <a:schemeClr val="tx1"/>
                </a:solidFill>
              </a:rPr>
              <a:t>ЭСД при регулировании </a:t>
            </a:r>
            <a:r>
              <a:rPr lang="ru-RU" dirty="0" smtClean="0">
                <a:solidFill>
                  <a:schemeClr val="tx1"/>
                </a:solidFill>
              </a:rPr>
              <a:t>тарифов.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Ценообразование </a:t>
            </a:r>
            <a:r>
              <a:rPr lang="ru-RU" dirty="0">
                <a:solidFill>
                  <a:schemeClr val="tx1"/>
                </a:solidFill>
              </a:rPr>
              <a:t>на ЖКУ и ресурсы разное</a:t>
            </a:r>
            <a:r>
              <a:rPr lang="ru-RU" dirty="0" smtClean="0">
                <a:solidFill>
                  <a:schemeClr val="tx1"/>
                </a:solidFill>
              </a:rPr>
              <a:t>.      </a:t>
            </a:r>
            <a:r>
              <a:rPr lang="ru-RU" dirty="0" err="1" smtClean="0">
                <a:solidFill>
                  <a:schemeClr val="tx1"/>
                </a:solidFill>
              </a:rPr>
              <a:t>Ск</a:t>
            </a:r>
            <a:r>
              <a:rPr lang="ru-RU" sz="2400" dirty="0" err="1" smtClean="0">
                <a:solidFill>
                  <a:schemeClr val="tx1"/>
                </a:solidFill>
              </a:rPr>
              <a:t>у</a:t>
            </a:r>
            <a:r>
              <a:rPr lang="ru-RU" sz="2800" dirty="0" smtClean="0">
                <a:solidFill>
                  <a:schemeClr val="tx1"/>
                </a:solidFill>
              </a:rPr>
              <a:t>.=</a:t>
            </a:r>
            <a:r>
              <a:rPr lang="ru-RU" sz="2600" b="1" dirty="0" err="1" smtClean="0">
                <a:solidFill>
                  <a:schemeClr val="tx1"/>
                </a:solidFill>
              </a:rPr>
              <a:t>Крес</a:t>
            </a:r>
            <a:r>
              <a:rPr lang="ru-RU" sz="2600" b="1" dirty="0" smtClean="0">
                <a:solidFill>
                  <a:schemeClr val="tx1"/>
                </a:solidFill>
              </a:rPr>
              <a:t>.*</a:t>
            </a:r>
            <a:r>
              <a:rPr lang="ru-RU" sz="2600" b="1" dirty="0" err="1" smtClean="0">
                <a:solidFill>
                  <a:schemeClr val="tx1"/>
                </a:solidFill>
              </a:rPr>
              <a:t>Ц</a:t>
            </a:r>
            <a:r>
              <a:rPr lang="ru-RU" sz="2200" b="1" dirty="0" err="1" smtClean="0">
                <a:solidFill>
                  <a:schemeClr val="tx1"/>
                </a:solidFill>
              </a:rPr>
              <a:t>рес</a:t>
            </a:r>
            <a:r>
              <a:rPr lang="ru-RU" sz="2400" b="1" dirty="0" smtClean="0">
                <a:solidFill>
                  <a:schemeClr val="tx1"/>
                </a:solidFill>
              </a:rPr>
              <a:t>.+</a:t>
            </a:r>
            <a:r>
              <a:rPr lang="ru-RU" sz="2800" b="1" dirty="0" err="1">
                <a:solidFill>
                  <a:schemeClr val="tx1"/>
                </a:solidFill>
              </a:rPr>
              <a:t>С</a:t>
            </a:r>
            <a:r>
              <a:rPr lang="ru-RU" sz="2400" b="1" dirty="0" err="1" smtClean="0">
                <a:solidFill>
                  <a:schemeClr val="tx1"/>
                </a:solidFill>
              </a:rPr>
              <a:t>обсл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Ставки по обслуживанию и нормы</a:t>
            </a:r>
            <a:r>
              <a:rPr lang="ru-RU" dirty="0" smtClean="0">
                <a:solidFill>
                  <a:schemeClr val="tx1"/>
                </a:solidFill>
              </a:rPr>
              <a:t>, повышенные нормы, </a:t>
            </a:r>
            <a:r>
              <a:rPr lang="ru-RU" dirty="0">
                <a:solidFill>
                  <a:schemeClr val="tx1"/>
                </a:solidFill>
              </a:rPr>
              <a:t>утверждаемые ОМСУ </a:t>
            </a:r>
            <a:r>
              <a:rPr lang="ru-RU" dirty="0" smtClean="0">
                <a:solidFill>
                  <a:schemeClr val="tx1"/>
                </a:solidFill>
              </a:rPr>
              <a:t>или собственниками помещений обязательны для применения РСО? И в чём их заслуга?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Не может начислить санкции.  Только в части ресурса.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Необходимость </a:t>
            </a:r>
            <a:r>
              <a:rPr lang="ru-RU" dirty="0">
                <a:solidFill>
                  <a:schemeClr val="tx1"/>
                </a:solidFill>
              </a:rPr>
              <a:t>платить в "несколько </a:t>
            </a:r>
            <a:r>
              <a:rPr lang="ru-RU" dirty="0" smtClean="0">
                <a:solidFill>
                  <a:schemeClr val="tx1"/>
                </a:solidFill>
              </a:rPr>
              <a:t>касс“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Трудности </a:t>
            </a:r>
            <a:r>
              <a:rPr lang="ru-RU" dirty="0">
                <a:solidFill>
                  <a:schemeClr val="tx1"/>
                </a:solidFill>
              </a:rPr>
              <a:t>с осуществлением перерасчёта за низкое качество предоставляемых </a:t>
            </a:r>
            <a:r>
              <a:rPr lang="ru-RU" dirty="0" smtClean="0">
                <a:solidFill>
                  <a:schemeClr val="tx1"/>
                </a:solidFill>
              </a:rPr>
              <a:t>ЖКУ.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66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6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" y="1"/>
            <a:ext cx="9143998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Актуальные вопросы экономики РСО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7776864" cy="54006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1.	Падением объёмов отпуска продукции РСО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	Сдерживание регулируемых цен и выполнение программ повышения эффективности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	Рост дебиторской задолженности РСО за отпущенную продукцию и оказанные услуги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	Реальность принятых и проектируемых норм законодательства влиять на экономику РСО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15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3999" cy="112474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Процедуры РСО </a:t>
            </a:r>
            <a:r>
              <a:rPr lang="ru-RU" dirty="0"/>
              <a:t>к</a:t>
            </a:r>
            <a:r>
              <a:rPr lang="ru-RU" dirty="0" smtClean="0"/>
              <a:t> неплательщиками ЖКУ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7525" y="1124744"/>
            <a:ext cx="8568952" cy="511256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Может ли РСО управлять чужим имуществом в МКД?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Нужна ли лицензия?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Чьими руками?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Какие процедуры использовать? ЖКУ или Снабжения?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Кто подаёт и ходит в суд по задолженности граждан или собственников помещений?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Вручает уведомления под роспись?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Отвечает за безопасность и аварийность?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6093296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Это уже приличные затраты для РСО!!!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2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</a:t>
            </a:r>
            <a:r>
              <a:rPr lang="ru-RU" dirty="0"/>
              <a:t>в </a:t>
            </a:r>
            <a:r>
              <a:rPr lang="ru-RU" dirty="0" err="1"/>
              <a:t>г.в.с</a:t>
            </a:r>
            <a:r>
              <a:rPr lang="ru-RU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8064895" cy="5400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Два товара при </a:t>
            </a:r>
            <a:r>
              <a:rPr lang="ru-RU" dirty="0" err="1">
                <a:solidFill>
                  <a:schemeClr val="tx1"/>
                </a:solidFill>
              </a:rPr>
              <a:t>ресурсоснабжении</a:t>
            </a:r>
            <a:r>
              <a:rPr lang="ru-RU" dirty="0">
                <a:solidFill>
                  <a:schemeClr val="tx1"/>
                </a:solidFill>
              </a:rPr>
              <a:t> и один в </a:t>
            </a:r>
            <a:r>
              <a:rPr lang="ru-RU" dirty="0" smtClean="0">
                <a:solidFill>
                  <a:schemeClr val="tx1"/>
                </a:solidFill>
              </a:rPr>
              <a:t>ЖКУ – горячая вода.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Прибор учёта количества воды подразумеваем, что температура воды соответствует нормативной. Циркуляция?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Связан с водоотведением.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Тепловая энергия и вода может принадлежать различным </a:t>
            </a:r>
            <a:r>
              <a:rPr lang="ru-RU" dirty="0" err="1">
                <a:solidFill>
                  <a:schemeClr val="tx1"/>
                </a:solidFill>
              </a:rPr>
              <a:t>ресурсоснабжающим</a:t>
            </a:r>
            <a:r>
              <a:rPr lang="ru-RU" dirty="0">
                <a:solidFill>
                  <a:schemeClr val="tx1"/>
                </a:solidFill>
              </a:rPr>
              <a:t> организациям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Обезличенные денежные средства?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Отмена </a:t>
            </a:r>
            <a:r>
              <a:rPr lang="ru-RU" dirty="0" err="1" smtClean="0"/>
              <a:t>соцнормы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568952" cy="576064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Соц.норма</a:t>
            </a:r>
            <a:r>
              <a:rPr lang="ru-RU" dirty="0" smtClean="0">
                <a:solidFill>
                  <a:schemeClr val="tx1"/>
                </a:solidFill>
              </a:rPr>
              <a:t> была введена постановлением правительства от 22 июля 2013 года. Согласно документу, каждый регион в период до 1 июля 2016 года должен был утвердить свой объем социальной нормы энергопотребления. Однако регионы неохотно вводят </a:t>
            </a:r>
            <a:r>
              <a:rPr lang="ru-RU" dirty="0" err="1" smtClean="0">
                <a:solidFill>
                  <a:schemeClr val="tx1"/>
                </a:solidFill>
              </a:rPr>
              <a:t>соцнорму</a:t>
            </a:r>
            <a:r>
              <a:rPr lang="ru-RU" dirty="0" smtClean="0">
                <a:solidFill>
                  <a:schemeClr val="tx1"/>
                </a:solidFill>
              </a:rPr>
              <a:t>, зачастую утверждая ее завышенные объемы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ифференцироваться тарифы: до 150 </a:t>
            </a:r>
            <a:r>
              <a:rPr lang="ru-RU" dirty="0" err="1" smtClean="0">
                <a:solidFill>
                  <a:schemeClr val="tx1"/>
                </a:solidFill>
              </a:rPr>
              <a:t>кВт.ч</a:t>
            </a:r>
            <a:r>
              <a:rPr lang="ru-RU" dirty="0" smtClean="0">
                <a:solidFill>
                  <a:schemeClr val="tx1"/>
                </a:solidFill>
              </a:rPr>
              <a:t> в месяц, 150−600 </a:t>
            </a:r>
            <a:r>
              <a:rPr lang="ru-RU" dirty="0" err="1" smtClean="0">
                <a:solidFill>
                  <a:schemeClr val="tx1"/>
                </a:solidFill>
              </a:rPr>
              <a:t>кВт.ч</a:t>
            </a:r>
            <a:r>
              <a:rPr lang="ru-RU" dirty="0" smtClean="0">
                <a:solidFill>
                  <a:schemeClr val="tx1"/>
                </a:solidFill>
              </a:rPr>
              <a:t> в месяц и свыше 600 </a:t>
            </a:r>
            <a:r>
              <a:rPr lang="ru-RU" dirty="0" err="1" smtClean="0">
                <a:solidFill>
                  <a:schemeClr val="tx1"/>
                </a:solidFill>
              </a:rPr>
              <a:t>кВт.ч</a:t>
            </a:r>
            <a:r>
              <a:rPr lang="ru-RU" dirty="0" smtClean="0">
                <a:solidFill>
                  <a:schemeClr val="tx1"/>
                </a:solidFill>
              </a:rPr>
              <a:t> в месяц на одно домохозяйство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Для тех, кто попадает в категорию потребления до 150 </a:t>
            </a:r>
            <a:r>
              <a:rPr lang="ru-RU" dirty="0" err="1" smtClean="0">
                <a:solidFill>
                  <a:schemeClr val="tx1"/>
                </a:solidFill>
              </a:rPr>
              <a:t>кВт.ч</a:t>
            </a:r>
            <a:r>
              <a:rPr lang="ru-RU" dirty="0" smtClean="0">
                <a:solidFill>
                  <a:schemeClr val="tx1"/>
                </a:solidFill>
              </a:rPr>
              <a:t>, тариф на электроэнергию будет снижен на 2% от уровня, который будет применяться с июля 2016 года. Для категории потребителей от 150 до 600 </a:t>
            </a:r>
            <a:r>
              <a:rPr lang="ru-RU" dirty="0" err="1" smtClean="0">
                <a:solidFill>
                  <a:schemeClr val="tx1"/>
                </a:solidFill>
              </a:rPr>
              <a:t>кВт.ч</a:t>
            </a:r>
            <a:r>
              <a:rPr lang="ru-RU" dirty="0" smtClean="0">
                <a:solidFill>
                  <a:schemeClr val="tx1"/>
                </a:solidFill>
              </a:rPr>
              <a:t> (основная часть населения РФ) тариф будет выше применяемого до 150 </a:t>
            </a:r>
            <a:r>
              <a:rPr lang="ru-RU" dirty="0" err="1" smtClean="0">
                <a:solidFill>
                  <a:schemeClr val="tx1"/>
                </a:solidFill>
              </a:rPr>
              <a:t>кВт.ч</a:t>
            </a:r>
            <a:r>
              <a:rPr lang="ru-RU" dirty="0" smtClean="0">
                <a:solidFill>
                  <a:schemeClr val="tx1"/>
                </a:solidFill>
              </a:rPr>
              <a:t> на 12%; свыше 600 </a:t>
            </a:r>
            <a:r>
              <a:rPr lang="ru-RU" dirty="0" err="1" smtClean="0">
                <a:solidFill>
                  <a:schemeClr val="tx1"/>
                </a:solidFill>
              </a:rPr>
              <a:t>кВт.ч</a:t>
            </a:r>
            <a:r>
              <a:rPr lang="ru-RU" dirty="0" smtClean="0">
                <a:solidFill>
                  <a:schemeClr val="tx1"/>
                </a:solidFill>
              </a:rPr>
              <a:t> — на 52%, но не выше экономически обоснованного тарифа на электроэнергию для населения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Кроме того, предлагается ввести фиксированную абонентскую плату за содержание объектов электросетевого хозяйства в размере 20 рублей на домохозяйство в месяц с последующей индексацией на прогнозный уровень инфляции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9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8064895" cy="54006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Временный отказ от концессии и использование арендных отношений или выпуск облигаций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Альтернативная котельная превышение предельных индексов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rgbClr val="FF0000"/>
                </a:solidFill>
              </a:rPr>
              <a:t>караван идёт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Прямой договор (непрямой договор!)Нарушение принципов рыночных отношений на розничном рынке электрической энергии (</a:t>
            </a:r>
            <a:r>
              <a:rPr lang="ru-RU" dirty="0" smtClean="0">
                <a:solidFill>
                  <a:srgbClr val="FF0000"/>
                </a:solidFill>
              </a:rPr>
              <a:t>требует корректировки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sz="1900" dirty="0" smtClean="0">
                <a:solidFill>
                  <a:schemeClr val="tx1"/>
                </a:solidFill>
              </a:rPr>
              <a:t>отдельный слайд</a:t>
            </a:r>
            <a:endParaRPr lang="ru-RU" sz="19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Отмена </a:t>
            </a:r>
            <a:r>
              <a:rPr lang="ru-RU" dirty="0" err="1" smtClean="0">
                <a:solidFill>
                  <a:schemeClr val="tx1"/>
                </a:solidFill>
              </a:rPr>
              <a:t>соц.нормы</a:t>
            </a:r>
            <a:r>
              <a:rPr lang="ru-RU" dirty="0" smtClean="0">
                <a:solidFill>
                  <a:schemeClr val="tx1"/>
                </a:solidFill>
              </a:rPr>
              <a:t> и переход на дифференцированные тарифы </a:t>
            </a:r>
            <a:r>
              <a:rPr lang="ru-RU" sz="1800" dirty="0" smtClean="0">
                <a:solidFill>
                  <a:schemeClr val="tx1"/>
                </a:solidFill>
              </a:rPr>
              <a:t>(но не так как с </a:t>
            </a:r>
            <a:r>
              <a:rPr lang="ru-RU" sz="1800" dirty="0" err="1" smtClean="0">
                <a:solidFill>
                  <a:schemeClr val="tx1"/>
                </a:solidFill>
              </a:rPr>
              <a:t>соцнормой</a:t>
            </a:r>
            <a:r>
              <a:rPr lang="ru-RU" sz="3000" dirty="0" smtClean="0">
                <a:solidFill>
                  <a:srgbClr val="FF0000"/>
                </a:solidFill>
              </a:rPr>
              <a:t>)-снижение отпуска</a:t>
            </a: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" y="260648"/>
            <a:ext cx="9144000" cy="692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smtClean="0"/>
              <a:t>4. Реальность принятых и проектируемых норм законодательства влиять на экономику РСО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766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Стратегия развития ЖКХ до 2020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8064895" cy="5112568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рыночная оценка стоимости </a:t>
            </a:r>
            <a:r>
              <a:rPr lang="ru-RU" dirty="0" smtClean="0">
                <a:solidFill>
                  <a:schemeClr val="tx1"/>
                </a:solidFill>
              </a:rPr>
              <a:t>дома </a:t>
            </a:r>
            <a:r>
              <a:rPr lang="ru-RU" dirty="0" smtClean="0">
                <a:solidFill>
                  <a:schemeClr val="tx1"/>
                </a:solidFill>
              </a:rPr>
              <a:t>и его долей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отказ от измерения доли собственника в метрах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Учёт движения основных фондов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начисление амортизации </a:t>
            </a:r>
            <a:r>
              <a:rPr lang="ru-RU" dirty="0" smtClean="0">
                <a:solidFill>
                  <a:schemeClr val="tx1"/>
                </a:solidFill>
              </a:rPr>
              <a:t>(на  капремонт и восстановление)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учёт ресурсов повсеместно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управление инфраструктурой </a:t>
            </a:r>
            <a:r>
              <a:rPr lang="ru-RU" dirty="0" smtClean="0">
                <a:solidFill>
                  <a:schemeClr val="tx1"/>
                </a:solidFill>
              </a:rPr>
              <a:t>доме </a:t>
            </a:r>
            <a:r>
              <a:rPr lang="ru-RU" dirty="0" smtClean="0">
                <a:solidFill>
                  <a:schemeClr val="tx1"/>
                </a:solidFill>
              </a:rPr>
              <a:t>на принципах рыночной экономики т.е. введение элементов розничных рынков энергии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акрепление за собственниками  в </a:t>
            </a:r>
            <a:r>
              <a:rPr lang="ru-RU" dirty="0" smtClean="0">
                <a:solidFill>
                  <a:schemeClr val="tx1"/>
                </a:solidFill>
              </a:rPr>
              <a:t>доме экономической </a:t>
            </a:r>
            <a:r>
              <a:rPr lang="ru-RU" dirty="0" smtClean="0">
                <a:solidFill>
                  <a:schemeClr val="tx1"/>
                </a:solidFill>
              </a:rPr>
              <a:t>ответственности при отказе от управления </a:t>
            </a:r>
            <a:r>
              <a:rPr lang="ru-RU" dirty="0" smtClean="0">
                <a:solidFill>
                  <a:schemeClr val="tx1"/>
                </a:solidFill>
              </a:rPr>
              <a:t>домом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7" y="5805264"/>
            <a:ext cx="8820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Хватит противоречивых абстрактных норм в </a:t>
            </a:r>
            <a:r>
              <a:rPr lang="ru-RU" sz="2400" b="1" dirty="0">
                <a:solidFill>
                  <a:srgbClr val="FF0000"/>
                </a:solidFill>
              </a:rPr>
              <a:t>к</a:t>
            </a:r>
            <a:r>
              <a:rPr lang="ru-RU" sz="2400" b="1" dirty="0" smtClean="0">
                <a:solidFill>
                  <a:srgbClr val="FF0000"/>
                </a:solidFill>
              </a:rPr>
              <a:t>оммунальных услугах и управлении МКД</a:t>
            </a:r>
            <a:r>
              <a:rPr lang="ru-RU" sz="2400" b="1" dirty="0" smtClean="0">
                <a:solidFill>
                  <a:srgbClr val="FF0000"/>
                </a:solidFill>
              </a:rPr>
              <a:t>!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Надо править проект стратегии!!!!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9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33505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ПРЯМОМУ ДОГОВОРУ И ЖКУ БЫТЬ!</a:t>
            </a:r>
          </a:p>
          <a:p>
            <a:pPr algn="ctr"/>
            <a:r>
              <a:rPr lang="ru-RU" sz="3200" dirty="0" smtClean="0"/>
              <a:t>Но на равных. Почему?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503549" y="1140791"/>
            <a:ext cx="81369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Право выбора должно быть системы у потребителя расчётов должно быть , мы в рынке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Собственник должен иметь возможность управлять стоимостью услуг, ресурсов в доме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Возможно при развитии технологий измерения и управления ресурсами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Переход собственников дома на рыночные условия будет происходить в следующем «ресурсном» порядке</a:t>
            </a:r>
            <a:r>
              <a:rPr lang="en-US" sz="24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Электрическая энергия,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Водоснабжение и водоотведение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Газоснабжение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Теплоснабжение</a:t>
            </a:r>
          </a:p>
          <a:p>
            <a:r>
              <a:rPr lang="ru-RU" sz="2400" dirty="0" smtClean="0"/>
              <a:t>5. Есть точки поставки, есть инфраструктура (внутридомовые сети) и т.д.</a:t>
            </a:r>
          </a:p>
          <a:p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43808" y="5914146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Нужно время!!!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98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2708920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699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3998" cy="69269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1. Падением объёмов отпуска продукции РСО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49049" y="4869160"/>
            <a:ext cx="4572000" cy="1872208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Причины: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1.	Отдача от пропаганды энергосбережения среди потребителей.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2.	Рост количества приборных потребителей.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3.	Повышение среднегодовой температуры.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4.	Снижение величин норм.</a:t>
            </a:r>
          </a:p>
          <a:p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80641579"/>
              </p:ext>
            </p:extLst>
          </p:nvPr>
        </p:nvGraphicFramePr>
        <p:xfrm>
          <a:off x="408589" y="836713"/>
          <a:ext cx="8280920" cy="2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75457977"/>
              </p:ext>
            </p:extLst>
          </p:nvPr>
        </p:nvGraphicFramePr>
        <p:xfrm>
          <a:off x="176439" y="4005064"/>
          <a:ext cx="4372610" cy="236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8064" y="3933056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Снижение электропотребления к прошлому году на 0,1%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15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6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7776864" cy="5400600"/>
          </a:xfrm>
        </p:spPr>
        <p:txBody>
          <a:bodyPr>
            <a:normAutofit/>
          </a:bodyPr>
          <a:lstStyle/>
          <a:p>
            <a:pPr algn="l"/>
            <a:r>
              <a:rPr lang="ru-RU" u="sng" dirty="0">
                <a:solidFill>
                  <a:schemeClr val="tx1"/>
                </a:solidFill>
              </a:rPr>
              <a:t>Предложения по компенсации потери объёмов:</a:t>
            </a:r>
          </a:p>
          <a:p>
            <a:pPr algn="l"/>
            <a:r>
              <a:rPr lang="ru-RU" sz="2600" i="1" dirty="0">
                <a:solidFill>
                  <a:schemeClr val="tx1"/>
                </a:solidFill>
              </a:rPr>
              <a:t>Электроэнергия:</a:t>
            </a:r>
            <a:r>
              <a:rPr lang="ru-RU" sz="2600" dirty="0">
                <a:solidFill>
                  <a:schemeClr val="tx1"/>
                </a:solidFill>
              </a:rPr>
              <a:t> выявление </a:t>
            </a:r>
            <a:r>
              <a:rPr lang="ru-RU" sz="2600" dirty="0" err="1">
                <a:solidFill>
                  <a:schemeClr val="tx1"/>
                </a:solidFill>
              </a:rPr>
              <a:t>безучётного</a:t>
            </a:r>
            <a:r>
              <a:rPr lang="ru-RU" sz="2600" dirty="0">
                <a:solidFill>
                  <a:schemeClr val="tx1"/>
                </a:solidFill>
              </a:rPr>
              <a:t> и бездоговорного </a:t>
            </a:r>
            <a:r>
              <a:rPr lang="ru-RU" sz="2600" dirty="0" smtClean="0">
                <a:solidFill>
                  <a:schemeClr val="tx1"/>
                </a:solidFill>
              </a:rPr>
              <a:t>потребления (307-ФЗ от 3.11.2015)</a:t>
            </a:r>
            <a:endParaRPr lang="ru-RU" sz="2600" dirty="0">
              <a:solidFill>
                <a:schemeClr val="tx1"/>
              </a:solidFill>
            </a:endParaRPr>
          </a:p>
          <a:p>
            <a:pPr algn="l"/>
            <a:r>
              <a:rPr lang="ru-RU" sz="2600" i="1" dirty="0" err="1" smtClean="0">
                <a:solidFill>
                  <a:schemeClr val="tx1"/>
                </a:solidFill>
              </a:rPr>
              <a:t>Теплоэнергия</a:t>
            </a:r>
            <a:r>
              <a:rPr lang="en-US" sz="2600" i="1" dirty="0" smtClean="0">
                <a:solidFill>
                  <a:schemeClr val="tx1"/>
                </a:solidFill>
              </a:rPr>
              <a:t>: </a:t>
            </a:r>
            <a:endParaRPr lang="ru-RU" sz="2600" i="1" dirty="0" smtClean="0">
              <a:solidFill>
                <a:schemeClr val="tx1"/>
              </a:solidFill>
            </a:endParaRPr>
          </a:p>
          <a:p>
            <a:pPr algn="l"/>
            <a:r>
              <a:rPr lang="ru-RU" sz="2600" i="1" dirty="0" smtClean="0">
                <a:solidFill>
                  <a:schemeClr val="tx1"/>
                </a:solidFill>
              </a:rPr>
              <a:t>1.</a:t>
            </a:r>
            <a:r>
              <a:rPr lang="ru-RU" sz="2600" dirty="0" smtClean="0">
                <a:solidFill>
                  <a:schemeClr val="tx1"/>
                </a:solidFill>
              </a:rPr>
              <a:t>Закрытие </a:t>
            </a:r>
            <a:r>
              <a:rPr lang="ru-RU" sz="2600" dirty="0">
                <a:solidFill>
                  <a:schemeClr val="tx1"/>
                </a:solidFill>
              </a:rPr>
              <a:t>котельных и </a:t>
            </a:r>
            <a:r>
              <a:rPr lang="ru-RU" sz="2600" dirty="0" smtClean="0">
                <a:solidFill>
                  <a:schemeClr val="tx1"/>
                </a:solidFill>
              </a:rPr>
              <a:t>перевод нагрузок потребителей к </a:t>
            </a:r>
            <a:r>
              <a:rPr lang="ru-RU" sz="2600" dirty="0">
                <a:solidFill>
                  <a:schemeClr val="tx1"/>
                </a:solidFill>
              </a:rPr>
              <a:t>ЦСТ на основе ТЭЦ </a:t>
            </a:r>
            <a:r>
              <a:rPr lang="ru-RU" sz="2600" dirty="0" smtClean="0">
                <a:solidFill>
                  <a:schemeClr val="tx1"/>
                </a:solidFill>
              </a:rPr>
              <a:t>ЕТО*</a:t>
            </a:r>
          </a:p>
          <a:p>
            <a:pPr algn="l"/>
            <a:r>
              <a:rPr lang="ru-RU" sz="2600" dirty="0" smtClean="0">
                <a:solidFill>
                  <a:schemeClr val="tx1"/>
                </a:solidFill>
              </a:rPr>
              <a:t>2.Запрет </a:t>
            </a:r>
            <a:r>
              <a:rPr lang="ru-RU" sz="2600" dirty="0">
                <a:solidFill>
                  <a:schemeClr val="tx1"/>
                </a:solidFill>
              </a:rPr>
              <a:t>на строительство объектов с крышными и квартальными </a:t>
            </a:r>
            <a:r>
              <a:rPr lang="ru-RU" sz="2600" dirty="0" smtClean="0">
                <a:solidFill>
                  <a:schemeClr val="tx1"/>
                </a:solidFill>
              </a:rPr>
              <a:t>котельными*</a:t>
            </a:r>
            <a:endParaRPr lang="ru-RU" sz="2600" dirty="0">
              <a:solidFill>
                <a:schemeClr val="tx1"/>
              </a:solidFill>
            </a:endParaRPr>
          </a:p>
          <a:p>
            <a:pPr algn="l"/>
            <a:r>
              <a:rPr lang="ru-RU" sz="2600" i="1" dirty="0">
                <a:solidFill>
                  <a:schemeClr val="tx1"/>
                </a:solidFill>
              </a:rPr>
              <a:t>Водоснабжение</a:t>
            </a:r>
            <a:r>
              <a:rPr lang="en-US" sz="2600" i="1" dirty="0">
                <a:solidFill>
                  <a:schemeClr val="tx1"/>
                </a:solidFill>
              </a:rPr>
              <a:t>: </a:t>
            </a:r>
            <a:r>
              <a:rPr lang="ru-RU" sz="2600" i="1" dirty="0" smtClean="0">
                <a:solidFill>
                  <a:schemeClr val="tx1"/>
                </a:solidFill>
              </a:rPr>
              <a:t>- </a:t>
            </a:r>
            <a:r>
              <a:rPr lang="ru-RU" sz="2600" dirty="0" smtClean="0">
                <a:solidFill>
                  <a:schemeClr val="tx1"/>
                </a:solidFill>
              </a:rPr>
              <a:t>объединение Водоканалов или с Теплоснабжающими организациями</a:t>
            </a:r>
            <a:endParaRPr lang="ru-RU" sz="2600" i="1" dirty="0" smtClean="0">
              <a:solidFill>
                <a:schemeClr val="tx1"/>
              </a:solidFill>
            </a:endParaRPr>
          </a:p>
          <a:p>
            <a:pPr algn="l"/>
            <a:endParaRPr lang="ru-RU" sz="26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6167383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*-согласно утв. схеме теплоснабжения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6206" y="332656"/>
            <a:ext cx="9144000" cy="69215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1. Падением объёмов отпуска продукции РСО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5915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11" y="404664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1"/>
                </a:solidFill>
              </a:rPr>
              <a:t>2.	Сдерживание регулируемых цен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8064895" cy="5400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1. Изменение </a:t>
            </a:r>
            <a:r>
              <a:rPr lang="ru-RU" dirty="0">
                <a:solidFill>
                  <a:schemeClr val="tx1"/>
                </a:solidFill>
              </a:rPr>
              <a:t>системы регулирования в связи с переходом к </a:t>
            </a:r>
            <a:r>
              <a:rPr lang="ru-RU" dirty="0" smtClean="0">
                <a:solidFill>
                  <a:schemeClr val="tx1"/>
                </a:solidFill>
              </a:rPr>
              <a:t>ФАС (всё решает регион)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 Снижение </a:t>
            </a:r>
            <a:r>
              <a:rPr lang="ru-RU" dirty="0">
                <a:solidFill>
                  <a:schemeClr val="tx1"/>
                </a:solidFill>
              </a:rPr>
              <a:t>индексов повышения тарифов на </a:t>
            </a:r>
            <a:r>
              <a:rPr lang="ru-RU" dirty="0" smtClean="0">
                <a:solidFill>
                  <a:schemeClr val="tx1"/>
                </a:solidFill>
              </a:rPr>
              <a:t>ЖКУ </a:t>
            </a:r>
            <a:r>
              <a:rPr lang="ru-RU" sz="1900" dirty="0" smtClean="0">
                <a:solidFill>
                  <a:schemeClr val="tx1"/>
                </a:solidFill>
              </a:rPr>
              <a:t>(постановление  400)</a:t>
            </a:r>
            <a:endParaRPr lang="ru-RU" sz="1900" dirty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 Переход </a:t>
            </a:r>
            <a:r>
              <a:rPr lang="ru-RU" dirty="0">
                <a:solidFill>
                  <a:schemeClr val="tx1"/>
                </a:solidFill>
              </a:rPr>
              <a:t>на ежегодное планирование бюджетов всех уровней и отсутствие в них средств для компенсации доходов </a:t>
            </a:r>
            <a:r>
              <a:rPr lang="ru-RU" dirty="0" smtClean="0">
                <a:solidFill>
                  <a:schemeClr val="tx1"/>
                </a:solidFill>
              </a:rPr>
              <a:t>РСО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 Ограничение </a:t>
            </a:r>
            <a:r>
              <a:rPr lang="ru-RU" dirty="0">
                <a:solidFill>
                  <a:schemeClr val="tx1"/>
                </a:solidFill>
              </a:rPr>
              <a:t>количества методов </a:t>
            </a:r>
            <a:r>
              <a:rPr lang="ru-RU" dirty="0" smtClean="0">
                <a:solidFill>
                  <a:schemeClr val="tx1"/>
                </a:solidFill>
              </a:rPr>
              <a:t>регулирования  </a:t>
            </a:r>
            <a:r>
              <a:rPr lang="ru-RU" sz="2200" dirty="0" smtClean="0">
                <a:solidFill>
                  <a:schemeClr val="tx1"/>
                </a:solidFill>
              </a:rPr>
              <a:t>(Норма </a:t>
            </a:r>
            <a:r>
              <a:rPr lang="ru-RU" sz="2200" dirty="0">
                <a:solidFill>
                  <a:schemeClr val="tx1"/>
                </a:solidFill>
              </a:rPr>
              <a:t>доходности ниже процентов по </a:t>
            </a:r>
            <a:r>
              <a:rPr lang="ru-RU" sz="2200" dirty="0" smtClean="0">
                <a:solidFill>
                  <a:schemeClr val="tx1"/>
                </a:solidFill>
              </a:rPr>
              <a:t>кредитам, Ост. один метод - индексации) </a:t>
            </a:r>
            <a:endParaRPr lang="ru-RU" sz="2200" dirty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5. Невозмещённые обоснованные затраты прошлых лет </a:t>
            </a:r>
            <a:r>
              <a:rPr lang="ru-RU" sz="1900" dirty="0" smtClean="0">
                <a:solidFill>
                  <a:schemeClr val="tx1"/>
                </a:solidFill>
              </a:rPr>
              <a:t>(необходим отказ от полугодового регулирования)</a:t>
            </a:r>
            <a:endParaRPr lang="ru-RU" sz="19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62373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Инфляция - 12-13%  !  Индекс тарифов ЖКУ -  4% (</a:t>
            </a:r>
            <a:r>
              <a:rPr lang="ru-RU" b="1" dirty="0" err="1" smtClean="0">
                <a:solidFill>
                  <a:srgbClr val="FF0000"/>
                </a:solidFill>
              </a:rPr>
              <a:t>инд.пенс</a:t>
            </a:r>
            <a:r>
              <a:rPr lang="ru-RU" b="1" dirty="0" smtClean="0">
                <a:solidFill>
                  <a:srgbClr val="FF0000"/>
                </a:solidFill>
              </a:rPr>
              <a:t>. Сумма 60млрд.руб.)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400506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План 2016 года 6,4%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"/>
            <a:ext cx="9144000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будет смотреть регулятор?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620688"/>
            <a:ext cx="8928992" cy="936104"/>
          </a:xfrm>
        </p:spPr>
        <p:txBody>
          <a:bodyPr>
            <a:normAutofit fontScale="92500"/>
          </a:bodyPr>
          <a:lstStyle/>
          <a:p>
            <a:pPr algn="l"/>
            <a:r>
              <a:rPr lang="ru-RU" sz="1800" b="1" dirty="0">
                <a:solidFill>
                  <a:srgbClr val="FF0000"/>
                </a:solidFill>
              </a:rPr>
              <a:t>О</a:t>
            </a:r>
            <a:r>
              <a:rPr lang="ru-RU" sz="1800" b="1" dirty="0" smtClean="0">
                <a:solidFill>
                  <a:srgbClr val="FF0000"/>
                </a:solidFill>
              </a:rPr>
              <a:t>рганизации, осуществляющие регулируемые виды деятельности, должны утверждать и </a:t>
            </a:r>
            <a:r>
              <a:rPr lang="ru-RU" sz="2000" b="1" dirty="0" smtClean="0">
                <a:solidFill>
                  <a:srgbClr val="FF0000"/>
                </a:solidFill>
              </a:rPr>
              <a:t>реализовывать</a:t>
            </a:r>
            <a:r>
              <a:rPr lang="ru-RU" sz="1800" b="1" dirty="0" smtClean="0">
                <a:solidFill>
                  <a:srgbClr val="FF0000"/>
                </a:solidFill>
              </a:rPr>
              <a:t> программы в области энергосбережения и повышения энергетической эффективности - Постановлением Правительства Российской Федерации от 15.05.2010 N 340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204" y="137246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Напомним целевые показатели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0192" y="1613699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u="sng" dirty="0" smtClean="0"/>
              <a:t>Производство тепловой энергии</a:t>
            </a:r>
            <a:r>
              <a:rPr lang="en-US" sz="1200" u="sng" dirty="0" smtClean="0"/>
              <a:t>:</a:t>
            </a:r>
            <a:endParaRPr lang="ru-RU" sz="1200" u="sng" dirty="0" smtClean="0"/>
          </a:p>
          <a:p>
            <a:r>
              <a:rPr lang="ru-RU" sz="1200" dirty="0"/>
              <a:t>1. Изменение расхода топлива на выработку тепловой энергии (кг </a:t>
            </a:r>
            <a:r>
              <a:rPr lang="ru-RU" sz="1200" dirty="0" err="1"/>
              <a:t>у.т</a:t>
            </a:r>
            <a:r>
              <a:rPr lang="ru-RU" sz="1200" dirty="0"/>
              <a:t>.).</a:t>
            </a:r>
          </a:p>
          <a:p>
            <a:r>
              <a:rPr lang="ru-RU" sz="1200" dirty="0"/>
              <a:t>2. Изменение удельного расхода топлива на выработку тепловой энергии (кг </a:t>
            </a:r>
            <a:r>
              <a:rPr lang="ru-RU" sz="1200" dirty="0" err="1"/>
              <a:t>у.т</a:t>
            </a:r>
            <a:r>
              <a:rPr lang="ru-RU" sz="1200" dirty="0"/>
              <a:t>./Гкал).</a:t>
            </a:r>
            <a:br>
              <a:rPr lang="ru-RU" sz="1200" dirty="0"/>
            </a:br>
            <a:r>
              <a:rPr lang="ru-RU" sz="1200" dirty="0"/>
              <a:t>3. Изменение расхода электроэнергии, используемой на выработку тепловой энергии (</a:t>
            </a:r>
            <a:r>
              <a:rPr lang="ru-RU" sz="1200" dirty="0" err="1"/>
              <a:t>кВтч</a:t>
            </a:r>
            <a:r>
              <a:rPr lang="ru-RU" sz="1200" dirty="0"/>
              <a:t>).</a:t>
            </a:r>
            <a:br>
              <a:rPr lang="ru-RU" sz="1200" dirty="0"/>
            </a:br>
            <a:r>
              <a:rPr lang="ru-RU" sz="1200" dirty="0"/>
              <a:t>4. Изменение удельного расхода электроэнергии, используемой на выработку тепловой энергии (</a:t>
            </a:r>
            <a:r>
              <a:rPr lang="ru-RU" sz="1200" dirty="0" err="1"/>
              <a:t>кВтч</a:t>
            </a:r>
            <a:r>
              <a:rPr lang="ru-RU" sz="1200" dirty="0"/>
              <a:t>/Гкал).</a:t>
            </a:r>
            <a:br>
              <a:rPr lang="ru-RU" sz="1200" dirty="0"/>
            </a:br>
            <a:r>
              <a:rPr lang="ru-RU" sz="1200" dirty="0"/>
              <a:t>5. Изменение расхода воды, используемой на выработку тепловой энергии (куб. м).</a:t>
            </a:r>
            <a:br>
              <a:rPr lang="ru-RU" sz="1200" dirty="0"/>
            </a:br>
            <a:r>
              <a:rPr lang="ru-RU" sz="1200" dirty="0"/>
              <a:t>6. Изменение удельного расхода воды, используемой на выработку тепловой энергии (куб. м/Гкал).</a:t>
            </a:r>
            <a:br>
              <a:rPr lang="ru-RU" sz="1200" dirty="0"/>
            </a:br>
            <a:r>
              <a:rPr lang="ru-RU" sz="1200" dirty="0"/>
              <a:t>7. Изменение расходов энергетических ресурсов в зданиях, строениях, сооружениях, находящихся в собственности регулируемой организации, при осуществлении регулируемого вида деятельности (</a:t>
            </a:r>
            <a:r>
              <a:rPr lang="ru-RU" sz="1200" dirty="0" err="1"/>
              <a:t>кВтч</a:t>
            </a:r>
            <a:r>
              <a:rPr lang="ru-RU" sz="1200" dirty="0"/>
              <a:t>, Гкал, куб. м).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10192" y="3284984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u="sng" dirty="0"/>
              <a:t>П</a:t>
            </a:r>
            <a:r>
              <a:rPr lang="ru-RU" sz="1200" u="sng" dirty="0" smtClean="0"/>
              <a:t>о передаче тепловой энергии</a:t>
            </a:r>
            <a:r>
              <a:rPr lang="en-US" sz="1200" u="sng" dirty="0" smtClean="0"/>
              <a:t>:</a:t>
            </a:r>
            <a:endParaRPr lang="ru-RU" sz="1200" u="sng" dirty="0" smtClean="0"/>
          </a:p>
          <a:p>
            <a:r>
              <a:rPr lang="ru-RU" sz="1200" dirty="0"/>
              <a:t>1. Изменение расхода топлива на выработку тепловой энергии (кг </a:t>
            </a:r>
            <a:r>
              <a:rPr lang="ru-RU" sz="1200" dirty="0" err="1"/>
              <a:t>у.т</a:t>
            </a:r>
            <a:r>
              <a:rPr lang="ru-RU" sz="1200" dirty="0"/>
              <a:t>.).</a:t>
            </a:r>
          </a:p>
          <a:p>
            <a:r>
              <a:rPr lang="ru-RU" sz="1200" dirty="0"/>
              <a:t>2. Изменение удельного расхода топлива на выработку тепловой энергии (кг </a:t>
            </a:r>
            <a:r>
              <a:rPr lang="ru-RU" sz="1200" dirty="0" err="1"/>
              <a:t>у.т</a:t>
            </a:r>
            <a:r>
              <a:rPr lang="ru-RU" sz="1200" dirty="0"/>
              <a:t>./Гкал).</a:t>
            </a:r>
            <a:br>
              <a:rPr lang="ru-RU" sz="1200" dirty="0"/>
            </a:br>
            <a:r>
              <a:rPr lang="ru-RU" sz="1200" dirty="0"/>
              <a:t>3. Изменение расхода электроэнергии, используемой на выработку тепловой энергии (</a:t>
            </a:r>
            <a:r>
              <a:rPr lang="ru-RU" sz="1200" dirty="0" err="1"/>
              <a:t>кВтч</a:t>
            </a:r>
            <a:r>
              <a:rPr lang="ru-RU" sz="1200" dirty="0"/>
              <a:t>).</a:t>
            </a:r>
            <a:br>
              <a:rPr lang="ru-RU" sz="1200" dirty="0"/>
            </a:br>
            <a:r>
              <a:rPr lang="ru-RU" sz="1200" dirty="0"/>
              <a:t>4. Изменение удельного расхода электроэнергии, используемой на выработку тепловой энергии (</a:t>
            </a:r>
            <a:r>
              <a:rPr lang="ru-RU" sz="1200" dirty="0" err="1"/>
              <a:t>кВтч</a:t>
            </a:r>
            <a:r>
              <a:rPr lang="ru-RU" sz="1200" dirty="0"/>
              <a:t>/Гкал).</a:t>
            </a:r>
            <a:br>
              <a:rPr lang="ru-RU" sz="1200" dirty="0"/>
            </a:br>
            <a:r>
              <a:rPr lang="ru-RU" sz="1200" dirty="0"/>
              <a:t>5. Изменение расхода воды, используемой на выработку тепловой энергии (куб. м).</a:t>
            </a:r>
            <a:br>
              <a:rPr lang="ru-RU" sz="1200" dirty="0"/>
            </a:br>
            <a:r>
              <a:rPr lang="ru-RU" sz="1200" dirty="0"/>
              <a:t>6. Изменение удельного расхода воды, используемой на выработку тепловой энергии (куб. м/Гкал).</a:t>
            </a:r>
            <a:br>
              <a:rPr lang="ru-RU" sz="1200" dirty="0"/>
            </a:br>
            <a:r>
              <a:rPr lang="ru-RU" sz="1200" dirty="0"/>
              <a:t>7. Изменение расходов энергетических ресурсов в зданиях, строениях, сооружениях, находящихся в собственности регулируемой организации, при осуществлении регулируемого вида деятельности (</a:t>
            </a:r>
            <a:r>
              <a:rPr lang="ru-RU" sz="1200" dirty="0" err="1"/>
              <a:t>кВтч</a:t>
            </a:r>
            <a:r>
              <a:rPr lang="ru-RU" sz="1200" dirty="0"/>
              <a:t>, Гкал, куб. м).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10192" y="4888519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u="sng" dirty="0"/>
              <a:t>В</a:t>
            </a:r>
            <a:r>
              <a:rPr lang="ru-RU" sz="1200" u="sng" dirty="0" smtClean="0"/>
              <a:t> сфере деятельности</a:t>
            </a:r>
          </a:p>
          <a:p>
            <a:r>
              <a:rPr lang="ru-RU" sz="1200" u="sng" dirty="0" smtClean="0"/>
              <a:t>водоснабжения и водоотведения</a:t>
            </a:r>
            <a:r>
              <a:rPr lang="en-US" sz="1200" u="sng" dirty="0" smtClean="0"/>
              <a:t>:</a:t>
            </a:r>
            <a:endParaRPr lang="ru-RU" sz="1200" u="sng" dirty="0" smtClean="0"/>
          </a:p>
          <a:p>
            <a:r>
              <a:rPr lang="ru-RU" sz="1200" dirty="0" smtClean="0"/>
              <a:t>1.  Изменение расхода электроэнергии, используемой для водоснабжения и водоотведения (</a:t>
            </a:r>
            <a:r>
              <a:rPr lang="ru-RU" sz="1200" dirty="0" err="1" smtClean="0"/>
              <a:t>кВтч</a:t>
            </a:r>
            <a:r>
              <a:rPr lang="ru-RU" sz="1200" dirty="0" smtClean="0"/>
              <a:t>).</a:t>
            </a:r>
          </a:p>
          <a:p>
            <a:r>
              <a:rPr lang="ru-RU" sz="1200" dirty="0" smtClean="0"/>
              <a:t>2. Изменение удельного расхода электроэнергии, используемой для водоснабжения и водоотведения (</a:t>
            </a:r>
            <a:r>
              <a:rPr lang="ru-RU" sz="1200" dirty="0" err="1" smtClean="0"/>
              <a:t>кВтч</a:t>
            </a:r>
            <a:r>
              <a:rPr lang="ru-RU" sz="1200" dirty="0" smtClean="0"/>
              <a:t>/тыс. куб. м).</a:t>
            </a:r>
          </a:p>
          <a:p>
            <a:r>
              <a:rPr lang="ru-RU" sz="1200" dirty="0" smtClean="0"/>
              <a:t>3. Изменение относительной величины потерь воды при передаче (% от отпуска в сеть).</a:t>
            </a:r>
          </a:p>
          <a:p>
            <a:r>
              <a:rPr lang="ru-RU" sz="1200" dirty="0" smtClean="0"/>
              <a:t>4. Изменение расходов энергетических ресурсов в зданиях, строениях, сооружениях, находящихся в собственности регулируемой организации, при осуществлении регулируемых видов деятельности (</a:t>
            </a:r>
            <a:r>
              <a:rPr lang="ru-RU" sz="1200" dirty="0" err="1" smtClean="0"/>
              <a:t>кВтч</a:t>
            </a:r>
            <a:r>
              <a:rPr lang="ru-RU" sz="1200" dirty="0" smtClean="0"/>
              <a:t>, Гкал, куб. м).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8204" y="6273514"/>
            <a:ext cx="2397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9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4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"/>
            <a:ext cx="9144000" cy="69269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2.	Сдерживание регулируемых цен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8064895" cy="54006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Инфляция пополам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Реализация </a:t>
            </a:r>
            <a:r>
              <a:rPr lang="ru-RU" dirty="0">
                <a:solidFill>
                  <a:schemeClr val="tx1"/>
                </a:solidFill>
              </a:rPr>
              <a:t>утверждённых программ повышения эффективности </a:t>
            </a:r>
            <a:r>
              <a:rPr lang="ru-RU" sz="1800" dirty="0" smtClean="0">
                <a:solidFill>
                  <a:schemeClr val="tx1"/>
                </a:solidFill>
              </a:rPr>
              <a:t>(утв. Ранее 261-ФЗ)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Общение с региональными регуляторами об оптимизации экономики между ЖКХ-отраслевыми </a:t>
            </a:r>
            <a:r>
              <a:rPr lang="ru-RU" dirty="0">
                <a:solidFill>
                  <a:schemeClr val="tx1"/>
                </a:solidFill>
              </a:rPr>
              <a:t>предприятиями </a:t>
            </a:r>
            <a:r>
              <a:rPr lang="ru-RU" sz="1700" dirty="0">
                <a:solidFill>
                  <a:schemeClr val="tx1"/>
                </a:solidFill>
              </a:rPr>
              <a:t>(</a:t>
            </a:r>
            <a:r>
              <a:rPr lang="ru-RU" sz="2000" dirty="0" smtClean="0">
                <a:solidFill>
                  <a:schemeClr val="tx1"/>
                </a:solidFill>
              </a:rPr>
              <a:t>До </a:t>
            </a:r>
            <a:r>
              <a:rPr lang="ru-RU" sz="2000" dirty="0">
                <a:solidFill>
                  <a:schemeClr val="tx1"/>
                </a:solidFill>
              </a:rPr>
              <a:t>1 марта 2016 года Минэкономики, Минстрой, Минэнерго и ФАС должны провести сравнительный анализ развития и финансового состояния отраслей ЖКХ (электроэнергетики, водоснабжения и водоотведения, тепло- и газоснабжения) и предложить, как сбалансировать систему регулирования тарифов. Ведомствам предстоит оценить эффективность компаний ЖКХ, динамику тарифов и качество </a:t>
            </a:r>
            <a:r>
              <a:rPr lang="ru-RU" sz="2000" dirty="0" smtClean="0">
                <a:solidFill>
                  <a:schemeClr val="tx1"/>
                </a:solidFill>
              </a:rPr>
              <a:t>услуг)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Электроэнергия: отказ от социальной норм и переход на дифференцированные тарифы, и </a:t>
            </a:r>
            <a:r>
              <a:rPr lang="ru-RU" dirty="0" err="1" smtClean="0">
                <a:solidFill>
                  <a:schemeClr val="tx1"/>
                </a:solidFill>
              </a:rPr>
              <a:t>двухставочные</a:t>
            </a:r>
            <a:r>
              <a:rPr lang="ru-RU" dirty="0" smtClean="0">
                <a:solidFill>
                  <a:schemeClr val="tx1"/>
                </a:solidFill>
              </a:rPr>
              <a:t> тарифы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Регуляторные контракты (в части долгосрочного </a:t>
            </a:r>
            <a:r>
              <a:rPr lang="ru-RU" dirty="0" err="1" smtClean="0">
                <a:solidFill>
                  <a:schemeClr val="tx1"/>
                </a:solidFill>
              </a:rPr>
              <a:t>регулировани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847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8064895" cy="5400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Причины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764" y="188640"/>
            <a:ext cx="9144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3. Рост дебиторской задолженности РСО за отпущенную продукцию и оказанные услуги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74352" y="1340768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Увеличение нагрузки на семейный </a:t>
            </a:r>
            <a:r>
              <a:rPr lang="ru-RU" sz="2800" dirty="0" smtClean="0"/>
              <a:t>бюджет</a:t>
            </a:r>
            <a:r>
              <a:rPr lang="en-US" sz="2800" dirty="0" smtClean="0"/>
              <a:t>:</a:t>
            </a:r>
          </a:p>
          <a:p>
            <a:pPr marL="457200" indent="-457200">
              <a:buFontTx/>
              <a:buChar char="-"/>
            </a:pPr>
            <a:r>
              <a:rPr lang="ru-RU" sz="2800" dirty="0" smtClean="0"/>
              <a:t>капремонт</a:t>
            </a:r>
            <a:r>
              <a:rPr lang="ru-RU" sz="2800" dirty="0"/>
              <a:t>, </a:t>
            </a:r>
            <a:endParaRPr lang="en-US" sz="2800" dirty="0" smtClean="0"/>
          </a:p>
          <a:p>
            <a:pPr marL="457200" indent="-457200">
              <a:buFontTx/>
              <a:buChar char="-"/>
            </a:pPr>
            <a:r>
              <a:rPr lang="ru-RU" sz="2800" dirty="0" smtClean="0"/>
              <a:t>налоги </a:t>
            </a:r>
            <a:r>
              <a:rPr lang="ru-RU" sz="2800" dirty="0"/>
              <a:t>на недвижимость от кадастровой стоимости, </a:t>
            </a:r>
            <a:endParaRPr lang="en-US" sz="2800" dirty="0" smtClean="0"/>
          </a:p>
          <a:p>
            <a:pPr marL="457200" indent="-457200">
              <a:buFontTx/>
              <a:buChar char="-"/>
            </a:pPr>
            <a:r>
              <a:rPr lang="ru-RU" sz="2800" dirty="0" smtClean="0"/>
              <a:t>непорядочность УК</a:t>
            </a:r>
            <a:r>
              <a:rPr lang="en-US" sz="2800" dirty="0"/>
              <a:t>,</a:t>
            </a:r>
            <a:endParaRPr lang="ru-RU" sz="2800" dirty="0" smtClean="0"/>
          </a:p>
          <a:p>
            <a:pPr marL="457200" indent="-457200">
              <a:buFontTx/>
              <a:buChar char="-"/>
            </a:pPr>
            <a:r>
              <a:rPr lang="ru-RU" sz="2800" dirty="0"/>
              <a:t>о</a:t>
            </a:r>
            <a:r>
              <a:rPr lang="ru-RU" sz="2800" dirty="0" smtClean="0"/>
              <a:t>тсутствие возможности адресных отключений неплательщиков</a:t>
            </a:r>
            <a:endParaRPr lang="en-US" sz="2800" dirty="0" smtClean="0"/>
          </a:p>
          <a:p>
            <a:pPr marL="457200" indent="-457200">
              <a:buFontTx/>
              <a:buChar char="-"/>
            </a:pPr>
            <a:r>
              <a:rPr lang="ru-RU" sz="2800" dirty="0" smtClean="0"/>
              <a:t>невозможность </a:t>
            </a:r>
            <a:r>
              <a:rPr lang="ru-RU" sz="2800" dirty="0"/>
              <a:t>дальнейшего </a:t>
            </a:r>
            <a:r>
              <a:rPr lang="ru-RU" sz="2800" dirty="0" smtClean="0"/>
              <a:t>кредитования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30</a:t>
            </a:r>
            <a:r>
              <a:rPr lang="ru-RU" dirty="0"/>
              <a:t>% безработных по данным Росстата и около 50 %– </a:t>
            </a:r>
            <a:r>
              <a:rPr lang="ru-RU" dirty="0" smtClean="0"/>
              <a:t>фактически</a:t>
            </a:r>
            <a:r>
              <a:rPr lang="en-US" dirty="0" smtClean="0"/>
              <a:t>)</a:t>
            </a:r>
          </a:p>
          <a:p>
            <a:pPr marL="457200" indent="-457200">
              <a:buFontTx/>
              <a:buChar char="-"/>
            </a:pPr>
            <a:endParaRPr lang="ru-RU" dirty="0"/>
          </a:p>
          <a:p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602128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Население </a:t>
            </a:r>
            <a:r>
              <a:rPr lang="ru-RU" b="1" dirty="0">
                <a:solidFill>
                  <a:srgbClr val="FF0000"/>
                </a:solidFill>
              </a:rPr>
              <a:t>недоплачивает 6% от начисленных платежей (около 120 млрд руб.)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1600" y="558924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30 млн. человек – бедных .  В 2015 году приросло на 3 млн. человек!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562" y="188640"/>
            <a:ext cx="9144000" cy="6926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3. Рост дебиторской задолженности РСО за отпущенную продукцию и оказанные услуги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8064895" cy="5400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u="sng" dirty="0" smtClean="0">
                <a:solidFill>
                  <a:schemeClr val="tx1"/>
                </a:solidFill>
              </a:rPr>
              <a:t>Меры:</a:t>
            </a:r>
            <a:endParaRPr lang="en-US" u="sng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Динамическая пеня 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выполнение </a:t>
            </a:r>
            <a:r>
              <a:rPr lang="en-US" dirty="0" smtClean="0">
                <a:solidFill>
                  <a:schemeClr val="tx1"/>
                </a:solidFill>
              </a:rPr>
              <a:t>307-</a:t>
            </a:r>
            <a:r>
              <a:rPr lang="ru-RU" dirty="0" smtClean="0">
                <a:solidFill>
                  <a:schemeClr val="tx1"/>
                </a:solidFill>
              </a:rPr>
              <a:t>ФЗ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И</a:t>
            </a:r>
            <a:r>
              <a:rPr lang="ru-RU" dirty="0" smtClean="0">
                <a:solidFill>
                  <a:schemeClr val="tx1"/>
                </a:solidFill>
              </a:rPr>
              <a:t>сключение из процесса обслуживания дома нелегитимных УК </a:t>
            </a:r>
            <a:r>
              <a:rPr lang="ru-RU" sz="1800" dirty="0" smtClean="0">
                <a:solidFill>
                  <a:schemeClr val="tx1"/>
                </a:solidFill>
              </a:rPr>
              <a:t>(Запрос в ГЖИ, ГИС ЖКХ. Перенос ответственности за неплатежи на ОМСУ. Нет решений и протокола собрания собственники не платят)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 Расчёты за ресурсы с квартиросъёмщиками и собственниками помещений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 Отключение неплательщиков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2042</Words>
  <Application>Microsoft Office PowerPoint</Application>
  <PresentationFormat>Экран (4:3)</PresentationFormat>
  <Paragraphs>261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Актуальные вопросы экономики РСО</vt:lpstr>
      <vt:lpstr>Актуальные вопросы экономики РСО</vt:lpstr>
      <vt:lpstr>1. Падением объёмов отпуска продукции РСО </vt:lpstr>
      <vt:lpstr>1. Падением объёмов отпуска продукции РСО </vt:lpstr>
      <vt:lpstr>2. Сдерживание регулируемых цен  </vt:lpstr>
      <vt:lpstr>Что будет смотреть регулятор?</vt:lpstr>
      <vt:lpstr>2. Сдерживание регулируемых цен</vt:lpstr>
      <vt:lpstr>Презентация PowerPoint</vt:lpstr>
      <vt:lpstr>3. Рост дебиторской задолженности РСО за отпущенную продукцию и оказанные услуги</vt:lpstr>
      <vt:lpstr>4. Реальность принятых и проектируемых норм законодательства влиять на экономику РСО</vt:lpstr>
      <vt:lpstr>307-ФЗ Об укреплении платёжной дисциплины потребителей </vt:lpstr>
      <vt:lpstr>307-ФЗ Об укреплении платёжной дисциплины потребителей </vt:lpstr>
      <vt:lpstr>Презентация PowerPoint</vt:lpstr>
      <vt:lpstr>Альтернативная котельная (Распоряжение Правительства РФ № 1949-р)</vt:lpstr>
      <vt:lpstr>«Прямой договор» (проект Жилищный Кодекс)</vt:lpstr>
      <vt:lpstr>Почему РСО в МКД не ЭСО</vt:lpstr>
      <vt:lpstr>Какие вопросы возникают</vt:lpstr>
      <vt:lpstr>Недостатки и достоинства для РСО </vt:lpstr>
      <vt:lpstr>Ценообразование и санкции</vt:lpstr>
      <vt:lpstr>Процедуры РСО к неплательщиками ЖКУ</vt:lpstr>
      <vt:lpstr>Особенности в г.в.с.</vt:lpstr>
      <vt:lpstr>Отмена соцнормы</vt:lpstr>
      <vt:lpstr>Презентация PowerPoint</vt:lpstr>
      <vt:lpstr>Стратегия развития ЖКХ до 2020 года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экономики РСО</dc:title>
  <dc:creator>1</dc:creator>
  <cp:lastModifiedBy>1</cp:lastModifiedBy>
  <cp:revision>78</cp:revision>
  <dcterms:created xsi:type="dcterms:W3CDTF">2015-12-03T07:25:46Z</dcterms:created>
  <dcterms:modified xsi:type="dcterms:W3CDTF">2015-12-10T17:33:23Z</dcterms:modified>
</cp:coreProperties>
</file>